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8"/>
  </p:notesMasterIdLst>
  <p:sldIdLst>
    <p:sldId id="276" r:id="rId2"/>
    <p:sldId id="306" r:id="rId3"/>
    <p:sldId id="278" r:id="rId4"/>
    <p:sldId id="298" r:id="rId5"/>
    <p:sldId id="280" r:id="rId6"/>
    <p:sldId id="283" r:id="rId7"/>
    <p:sldId id="282" r:id="rId8"/>
    <p:sldId id="286" r:id="rId9"/>
    <p:sldId id="281" r:id="rId10"/>
    <p:sldId id="300" r:id="rId11"/>
    <p:sldId id="308" r:id="rId12"/>
    <p:sldId id="309" r:id="rId13"/>
    <p:sldId id="290" r:id="rId14"/>
    <p:sldId id="292" r:id="rId15"/>
    <p:sldId id="294" r:id="rId16"/>
    <p:sldId id="293" r:id="rId17"/>
    <p:sldId id="295" r:id="rId18"/>
    <p:sldId id="296" r:id="rId19"/>
    <p:sldId id="297" r:id="rId20"/>
    <p:sldId id="299" r:id="rId21"/>
    <p:sldId id="302" r:id="rId22"/>
    <p:sldId id="301" r:id="rId23"/>
    <p:sldId id="305" r:id="rId24"/>
    <p:sldId id="303" r:id="rId25"/>
    <p:sldId id="307" r:id="rId26"/>
    <p:sldId id="31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AD7"/>
    <a:srgbClr val="104847"/>
    <a:srgbClr val="CC6449"/>
    <a:srgbClr val="F6EBD5"/>
    <a:srgbClr val="24A29F"/>
    <a:srgbClr val="7361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0" autoAdjust="0"/>
    <p:restoredTop sz="94364" autoAdjust="0"/>
  </p:normalViewPr>
  <p:slideViewPr>
    <p:cSldViewPr snapToGrid="0">
      <p:cViewPr varScale="1">
        <p:scale>
          <a:sx n="75" d="100"/>
          <a:sy n="75" d="100"/>
        </p:scale>
        <p:origin x="126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CA048-24C8-44F0-8885-9C6BBC4E831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4A053-A7A6-4A43-B285-DA6D9EFFC4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469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4A053-A7A6-4A43-B285-DA6D9EFFC4B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464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4A053-A7A6-4A43-B285-DA6D9EFFC4B2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38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6CC-E7BD-444C-917E-27857F6361C5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88C-24BC-41E1-A424-C678616DDB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23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6CC-E7BD-444C-917E-27857F6361C5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88C-24BC-41E1-A424-C678616DDB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44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6CC-E7BD-444C-917E-27857F6361C5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88C-24BC-41E1-A424-C678616DDB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3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6CC-E7BD-444C-917E-27857F6361C5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88C-24BC-41E1-A424-C678616DDB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07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6CC-E7BD-444C-917E-27857F6361C5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88C-24BC-41E1-A424-C678616DDB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19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6CC-E7BD-444C-917E-27857F6361C5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88C-24BC-41E1-A424-C678616DDB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7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6CC-E7BD-444C-917E-27857F6361C5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88C-24BC-41E1-A424-C678616DDB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6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6CC-E7BD-444C-917E-27857F6361C5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88C-24BC-41E1-A424-C678616DDB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54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6CC-E7BD-444C-917E-27857F6361C5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88C-24BC-41E1-A424-C678616DDB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68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6CC-E7BD-444C-917E-27857F6361C5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88C-24BC-41E1-A424-C678616DDB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3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C6CC-E7BD-444C-917E-27857F6361C5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88C-24BC-41E1-A424-C678616DDB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1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9C6CC-E7BD-444C-917E-27857F6361C5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8388C-24BC-41E1-A424-C678616DDB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7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elousenko.imwerden.de/books/dickens/Dickens_Mistery.pdf" TargetMode="Externa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hyperlink" Target="https://mir-knig.com/author/43209" TargetMode="External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&#1086;&#1085;&#1083;&#1072;&#1081;&#1085;-&#1095;&#1080;&#1090;&#1072;&#1090;&#1100;.&#1088;&#1092;/&#1076;&#1080;&#1082;&#1082;&#1077;&#1085;&#1089;-&#1086;&#1083;&#1080;&#1074;&#1077;&#1088;-&#1090;&#1074;&#1080;&#1089;&#1090;/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mir-knig.com/read_407666-1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libking.ru/books/prose-/prose-classic/300823-charlz-dikkens-david-kopperfild-tom-i.html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://lib.ru/INPROZ/DIKKENS/d23.txt_with-big-pictures.html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librebook.me/bleak_house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mir-knig.com/read_246327-1" TargetMode="Externa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gazines.gorky.media/znamia/2021/6/zhit-s-dikkensom.html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9.xml"/><Relationship Id="rId4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hyperlink" Target="https://culturolog.ru/content/view/2746/94/" TargetMode="Externa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17v-euro-lit.niv.ru/17v-euro-lit/mihalskaya-anikin-angliya/charles-dickens.htm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z.lib.ru/a/annenskaja_a_n/text_0020.shtml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hyperlink" Target="https://royallib.com/book/chertanov_maksim/dikkens.html" TargetMode="Externa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http://charles-dickens.ru/books/item/f00/s00/z0000008/index.s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hyperlink" Target="http://az.lib.ru/a/abramowich_n_j/text_1910_dikkens_oldorfo.s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imwerden.de/pdf/urnov_mikhail_nepodrazhaemy_dikkens_1990__ocr.pdf" TargetMode="Externa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6156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14" y="3563"/>
            <a:ext cx="12195314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014" y="5320369"/>
            <a:ext cx="11776362" cy="1200329"/>
          </a:xfrm>
          <a:prstGeom prst="rect">
            <a:avLst/>
          </a:prstGeom>
          <a:solidFill>
            <a:srgbClr val="F6EBD5">
              <a:alpha val="71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24A2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«Во что верил  Чарльз Диккенс».</a:t>
            </a:r>
            <a:endParaRPr lang="ru-RU" sz="7200" b="1" dirty="0">
              <a:solidFill>
                <a:srgbClr val="24A2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592020" y="356983"/>
            <a:ext cx="3901589" cy="1341848"/>
            <a:chOff x="6096000" y="120810"/>
            <a:chExt cx="3415148" cy="134184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120810"/>
              <a:ext cx="3205597" cy="90709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4374" y="554275"/>
              <a:ext cx="3206774" cy="908383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6494815" y="2009338"/>
            <a:ext cx="6096000" cy="1938992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Виртуальная </a:t>
            </a:r>
            <a:endParaRPr lang="ru-RU" sz="36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выставка</a:t>
            </a:r>
            <a:endParaRPr lang="ru-RU" sz="3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355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Мир героев Диккенса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1565"/>
          </a:xfrm>
        </p:spPr>
      </p:pic>
      <p:sp>
        <p:nvSpPr>
          <p:cNvPr id="8" name="TextBox 7"/>
          <p:cNvSpPr txBox="1"/>
          <p:nvPr/>
        </p:nvSpPr>
        <p:spPr>
          <a:xfrm>
            <a:off x="5084957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60810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48215" y="32227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04693" y="3423424"/>
            <a:ext cx="156117" cy="2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04693" y="333421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85678" y="282946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83081" y="187340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43926" y="8950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009" y="2684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37624" y="486383"/>
            <a:ext cx="914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44019" y="661764"/>
            <a:ext cx="4324258" cy="2962513"/>
          </a:xfrm>
          <a:prstGeom prst="roundRect">
            <a:avLst/>
          </a:prstGeom>
          <a:solidFill>
            <a:srgbClr val="F7EAD7"/>
          </a:solidFill>
        </p:spPr>
        <p:txBody>
          <a:bodyPr wrap="square">
            <a:spAutoFit/>
          </a:bodyPr>
          <a:lstStyle/>
          <a:p>
            <a:r>
              <a:rPr lang="ru-RU" sz="2400">
                <a:solidFill>
                  <a:srgbClr val="104847"/>
                </a:solidFill>
                <a:latin typeface="Monotype Corsiva" panose="03010101010201010101" pitchFamily="66" charset="0"/>
              </a:rPr>
              <a:t>В </a:t>
            </a:r>
            <a:r>
              <a:rPr lang="ru-RU" sz="2400" smtClean="0">
                <a:solidFill>
                  <a:srgbClr val="104847"/>
                </a:solidFill>
                <a:latin typeface="Monotype Corsiva" panose="03010101010201010101" pitchFamily="66" charset="0"/>
              </a:rPr>
              <a:t>1850-е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гг. Диккенс достиг зенита своей  славы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. 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Он был баловнем судьбы – прославленным писателем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властителем дум и богачом, - словом, личностью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для которой судьба не поскупилась на дары.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4988490" y="618277"/>
            <a:ext cx="7120445" cy="5252114"/>
            <a:chOff x="4825186" y="131385"/>
            <a:chExt cx="7120445" cy="525211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5186" y="131385"/>
              <a:ext cx="7120445" cy="4749727"/>
            </a:xfrm>
            <a:prstGeom prst="ellipse">
              <a:avLst/>
            </a:prstGeom>
            <a:ln w="63500" cap="rnd">
              <a:solidFill>
                <a:schemeClr val="bg1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5" name="Прямоугольник 24"/>
            <p:cNvSpPr/>
            <p:nvPr/>
          </p:nvSpPr>
          <p:spPr>
            <a:xfrm>
              <a:off x="6623680" y="4921834"/>
              <a:ext cx="40735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solidFill>
                    <a:srgbClr val="104847"/>
                  </a:solidFill>
                  <a:latin typeface="Monotype Corsiva" panose="03010101010201010101" pitchFamily="66" charset="0"/>
                </a:rPr>
                <a:t>Роберт </a:t>
              </a:r>
              <a:r>
                <a:rPr lang="ru-RU" sz="2400" dirty="0" err="1">
                  <a:solidFill>
                    <a:srgbClr val="104847"/>
                  </a:solidFill>
                  <a:latin typeface="Monotype Corsiva" panose="03010101010201010101" pitchFamily="66" charset="0"/>
                </a:rPr>
                <a:t>Басс</a:t>
              </a:r>
              <a:r>
                <a:rPr lang="ru-RU" sz="2400" dirty="0">
                  <a:solidFill>
                    <a:srgbClr val="104847"/>
                  </a:solidFill>
                  <a:latin typeface="Monotype Corsiva" panose="03010101010201010101" pitchFamily="66" charset="0"/>
                </a:rPr>
                <a:t> "Сон Диккенса", 1875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601778" y="4008198"/>
            <a:ext cx="5082440" cy="2681867"/>
            <a:chOff x="394915" y="3998529"/>
            <a:chExt cx="5082440" cy="2681867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4915" y="3998529"/>
              <a:ext cx="1667484" cy="24090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2443548" y="5203068"/>
              <a:ext cx="3033807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104847"/>
                  </a:solidFill>
                </a:rPr>
                <a:t>Читать онлайн:</a:t>
              </a:r>
            </a:p>
            <a:p>
              <a:r>
                <a:rPr lang="en-GB" dirty="0" smtClean="0">
                  <a:hlinkClick r:id="rId5"/>
                </a:rPr>
                <a:t>https</a:t>
              </a:r>
              <a:r>
                <a:rPr lang="en-GB" dirty="0">
                  <a:hlinkClick r:id="rId5"/>
                </a:rPr>
                <a:t>://</a:t>
              </a:r>
              <a:r>
                <a:rPr lang="en-GB" dirty="0" smtClean="0">
                  <a:hlinkClick r:id="rId5"/>
                </a:rPr>
                <a:t>www.belousenko.imwerden.de/books/dickens/Dickens_Mistery.pdf</a:t>
              </a:r>
              <a:endParaRPr lang="ru-RU" dirty="0" smtClean="0"/>
            </a:p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53249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1552" y="299170"/>
            <a:ext cx="70935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0" b="1" dirty="0">
                <a:solidFill>
                  <a:srgbClr val="24A2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Мир героев Диккенса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84674" y="5695078"/>
            <a:ext cx="40680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Диккенс и персонажи его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произведений.</a:t>
            </a:r>
            <a:endParaRPr lang="ru-RU" sz="2400" dirty="0">
              <a:solidFill>
                <a:srgbClr val="104847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3022" y="2347661"/>
            <a:ext cx="65461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«В </a:t>
            </a:r>
            <a:r>
              <a:rPr lang="ru-RU" sz="28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этом мире есть тени и </a:t>
            </a:r>
            <a:r>
              <a:rPr lang="ru-RU" sz="28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тьма</a:t>
            </a:r>
            <a:r>
              <a:rPr lang="ru-RU" sz="28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lang="ru-RU" sz="28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но </a:t>
            </a:r>
            <a:r>
              <a:rPr lang="ru-RU" sz="28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свет затмевает </a:t>
            </a:r>
            <a:r>
              <a:rPr lang="ru-RU" sz="28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их».</a:t>
            </a:r>
          </a:p>
          <a:p>
            <a:pPr algn="ctr"/>
            <a:r>
              <a:rPr lang="ru-RU" sz="28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                        ( Ч. Диккенс)</a:t>
            </a:r>
            <a:endParaRPr lang="ru-RU" sz="2800" b="1" dirty="0">
              <a:solidFill>
                <a:srgbClr val="CC6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717" y="299170"/>
            <a:ext cx="4573881" cy="63925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1799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161"/>
            <a:ext cx="12192000" cy="6861565"/>
          </a:xfrm>
        </p:spPr>
      </p:pic>
      <p:sp>
        <p:nvSpPr>
          <p:cNvPr id="3" name="TextBox 2"/>
          <p:cNvSpPr txBox="1"/>
          <p:nvPr/>
        </p:nvSpPr>
        <p:spPr>
          <a:xfrm>
            <a:off x="250764" y="242149"/>
            <a:ext cx="7025825" cy="5754767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Его перу принадлежат известные с детства каждому «Приключения Оливера Твиста», он придумал раскаявшегося скрягу </a:t>
            </a:r>
            <a:r>
              <a:rPr lang="ru-RU" sz="24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Скруджа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в написанной им «Рождественской песне». Он написал «Большие надежды», «Повесть о двух городах», «Дэвида </a:t>
            </a:r>
            <a:r>
              <a:rPr lang="ru-RU" sz="24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Копперфилда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», «Холодный дом», «Крошка Доррит», «Лавка древностей» -  эти романы наделены большой жизненной правдой.</a:t>
            </a:r>
            <a:r>
              <a:rPr lang="en-US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 </a:t>
            </a:r>
            <a:endParaRPr lang="ru-RU" sz="2400" dirty="0" smtClean="0">
              <a:solidFill>
                <a:srgbClr val="104847"/>
              </a:solidFill>
              <a:latin typeface="Monotype Corsiva" panose="03010101010201010101" pitchFamily="66" charset="0"/>
            </a:endParaRPr>
          </a:p>
          <a:p>
            <a:endParaRPr lang="ru-RU" sz="2400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endParaRPr lang="ru-RU" sz="2400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endParaRPr lang="ru-RU" sz="2400" dirty="0" smtClean="0">
              <a:solidFill>
                <a:srgbClr val="104847"/>
              </a:solidFill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                             </a:t>
            </a:r>
          </a:p>
          <a:p>
            <a:endParaRPr lang="ru-RU" sz="2400" dirty="0" smtClean="0">
              <a:solidFill>
                <a:srgbClr val="104847"/>
              </a:solidFill>
              <a:latin typeface="Monotype Corsiva" panose="03010101010201010101" pitchFamily="66" charset="0"/>
            </a:endParaRPr>
          </a:p>
          <a:p>
            <a:endParaRPr lang="ru-RU" sz="2000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33609">
            <a:off x="5667346" y="3618968"/>
            <a:ext cx="1818422" cy="2765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4532">
            <a:off x="757302" y="3681369"/>
            <a:ext cx="1847454" cy="2787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9892" y="3963080"/>
            <a:ext cx="1813827" cy="2617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03790">
            <a:off x="7182588" y="1424042"/>
            <a:ext cx="1777439" cy="2771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0458">
            <a:off x="9657351" y="1546092"/>
            <a:ext cx="1840314" cy="2561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8875">
            <a:off x="9873621" y="3599580"/>
            <a:ext cx="1905000" cy="2887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0181">
            <a:off x="7921716" y="3524961"/>
            <a:ext cx="1901723" cy="301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7426037" y="170356"/>
            <a:ext cx="4540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04847"/>
                </a:solidFill>
              </a:rPr>
              <a:t>Читать онлайн произведения Ч. Диккенса</a:t>
            </a:r>
          </a:p>
          <a:p>
            <a:r>
              <a:rPr lang="ru-RU" dirty="0">
                <a:hlinkClick r:id="rId10"/>
              </a:rPr>
              <a:t>https://</a:t>
            </a:r>
            <a:r>
              <a:rPr lang="ru-RU" dirty="0" smtClean="0">
                <a:hlinkClick r:id="rId10"/>
              </a:rPr>
              <a:t>mir-knig.com/author/43209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2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Мир героев Диккенса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1" y="1985"/>
            <a:ext cx="12192000" cy="6861565"/>
          </a:xfrm>
        </p:spPr>
      </p:pic>
      <p:sp>
        <p:nvSpPr>
          <p:cNvPr id="8" name="TextBox 7"/>
          <p:cNvSpPr txBox="1"/>
          <p:nvPr/>
        </p:nvSpPr>
        <p:spPr>
          <a:xfrm>
            <a:off x="5084957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60810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-147074" y="75194"/>
            <a:ext cx="8289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«Приключения Оливера Твиста»</a:t>
            </a:r>
            <a:endParaRPr lang="ru-RU" sz="4800" b="1" dirty="0">
              <a:solidFill>
                <a:srgbClr val="CC6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8215" y="32227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04693" y="3423424"/>
            <a:ext cx="156117" cy="2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04693" y="333421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567517" y="2384317"/>
            <a:ext cx="5575646" cy="4356000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История сироты ,попавшего в трущобы </a:t>
            </a:r>
          </a:p>
          <a:p>
            <a:pPr algn="just"/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Лондона, мальчик встречает на своем </a:t>
            </a:r>
          </a:p>
          <a:p>
            <a:pPr algn="just"/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пути низость и благородство. людей </a:t>
            </a:r>
          </a:p>
          <a:p>
            <a:pPr algn="just"/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преступных и добропорядочных.  Жестокая судьба отступает перед его искренним стремлением к честной жизни. В этом романе Диккенс выступает как гуманист, утверждая силу добра в человеке.</a:t>
            </a:r>
            <a:r>
              <a:rPr lang="ru-RU" sz="2300" dirty="0" smtClean="0">
                <a:solidFill>
                  <a:srgbClr val="104847"/>
                </a:solidFill>
              </a:rPr>
              <a:t> </a:t>
            </a:r>
            <a:r>
              <a:rPr lang="ru-RU" sz="2300" dirty="0">
                <a:solidFill>
                  <a:srgbClr val="104847"/>
                </a:solidFill>
              </a:rPr>
              <a:t> 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На страницах романа 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запечатлены 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картины жизни английского 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общества 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XIX века во всем их 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живом 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великолепии и безобразии. </a:t>
            </a:r>
            <a:endParaRPr lang="en-US" sz="2300" dirty="0" smtClean="0">
              <a:solidFill>
                <a:srgbClr val="104847"/>
              </a:solidFill>
              <a:latin typeface="Monotype Corsiva" panose="03010101010201010101" pitchFamily="66" charset="0"/>
            </a:endParaRPr>
          </a:p>
          <a:p>
            <a:pPr algn="just"/>
            <a:endParaRPr lang="ru-RU" dirty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r>
              <a:rPr lang="ru-RU" dirty="0">
                <a:solidFill>
                  <a:srgbClr val="00B0F0"/>
                </a:solidFill>
              </a:rPr>
              <a:t/>
            </a:r>
            <a:br>
              <a:rPr lang="ru-RU" dirty="0">
                <a:solidFill>
                  <a:srgbClr val="00B0F0"/>
                </a:solidFill>
              </a:rPr>
            </a:br>
            <a:endParaRPr lang="ru-RU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1100" y="2341762"/>
            <a:ext cx="6052219" cy="340437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grpSp>
        <p:nvGrpSpPr>
          <p:cNvPr id="7" name="Группа 6"/>
          <p:cNvGrpSpPr/>
          <p:nvPr/>
        </p:nvGrpSpPr>
        <p:grpSpPr>
          <a:xfrm>
            <a:off x="7988696" y="182325"/>
            <a:ext cx="3582652" cy="2256126"/>
            <a:chOff x="7988696" y="182325"/>
            <a:chExt cx="3582652" cy="225612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988696" y="961123"/>
              <a:ext cx="227824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104847"/>
                  </a:solidFill>
                </a:rPr>
                <a:t>Читать </a:t>
              </a:r>
              <a:r>
                <a:rPr lang="ru-RU" b="1" dirty="0" smtClean="0">
                  <a:solidFill>
                    <a:srgbClr val="104847"/>
                  </a:solidFill>
                </a:rPr>
                <a:t>онлайн:</a:t>
              </a:r>
              <a:endParaRPr lang="ru-RU" b="1" dirty="0">
                <a:solidFill>
                  <a:srgbClr val="104847"/>
                </a:solidFill>
              </a:endParaRPr>
            </a:p>
            <a:p>
              <a:r>
                <a:rPr lang="en-GB" dirty="0">
                  <a:hlinkClick r:id="rId6"/>
                </a:rPr>
                <a:t>https://</a:t>
              </a:r>
              <a:r>
                <a:rPr lang="ru-RU" dirty="0">
                  <a:hlinkClick r:id="rId6"/>
                </a:rPr>
                <a:t>онлайн-</a:t>
              </a:r>
              <a:r>
                <a:rPr lang="ru-RU" dirty="0" err="1">
                  <a:hlinkClick r:id="rId6"/>
                </a:rPr>
                <a:t>читать.рф</a:t>
              </a:r>
              <a:r>
                <a:rPr lang="ru-RU" dirty="0">
                  <a:hlinkClick r:id="rId6"/>
                </a:rPr>
                <a:t>/</a:t>
              </a:r>
              <a:r>
                <a:rPr lang="ru-RU" dirty="0" err="1">
                  <a:hlinkClick r:id="rId6"/>
                </a:rPr>
                <a:t>диккенс</a:t>
              </a:r>
              <a:r>
                <a:rPr lang="ru-RU" dirty="0">
                  <a:hlinkClick r:id="rId6"/>
                </a:rPr>
                <a:t>-</a:t>
              </a:r>
              <a:r>
                <a:rPr lang="ru-RU" dirty="0" err="1">
                  <a:hlinkClick r:id="rId6"/>
                </a:rPr>
                <a:t>оливер</a:t>
              </a:r>
              <a:r>
                <a:rPr lang="ru-RU" dirty="0">
                  <a:hlinkClick r:id="rId6"/>
                </a:rPr>
                <a:t>-твист</a:t>
              </a:r>
              <a:r>
                <a:rPr lang="ru-RU" dirty="0" smtClean="0">
                  <a:hlinkClick r:id="rId6"/>
                </a:rPr>
                <a:t>/</a:t>
              </a:r>
              <a:endParaRPr lang="ru-RU" dirty="0" smtClean="0"/>
            </a:p>
            <a:p>
              <a:endParaRPr lang="en-GB" dirty="0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13015" y="182325"/>
              <a:ext cx="1458333" cy="2256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424053" y="5985770"/>
            <a:ext cx="6052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Фильм «Оливер Твист» 2005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г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. Фр.- </a:t>
            </a:r>
            <a:r>
              <a:rPr lang="ru-RU" sz="24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Великобр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.-Италия-Чехия. Реж. Роман </a:t>
            </a:r>
            <a:r>
              <a:rPr lang="ru-RU" sz="24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Полански</a:t>
            </a:r>
            <a:endParaRPr lang="ru-RU" sz="2400" dirty="0">
              <a:solidFill>
                <a:srgbClr val="104847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7080" y="878958"/>
            <a:ext cx="70842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«Слёзы </a:t>
            </a:r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очищают лёгкие, умывают лицо, укрепляют зрение и успокаивают нервы — так плачь же хорошенько</a:t>
            </a:r>
            <a:r>
              <a:rPr lang="ru-RU" sz="24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!» </a:t>
            </a:r>
          </a:p>
          <a:p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                                                     (</a:t>
            </a:r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Ч. Диккенс)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409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14:prism isContent="1"/>
      </p:transition>
    </mc:Choice>
    <mc:Fallback xmlns="">
      <p:transition spd="slow" advClick="0" advTm="6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Мир героев Диккенса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16"/>
            <a:ext cx="12192000" cy="6861565"/>
          </a:xfrm>
        </p:spPr>
      </p:pic>
      <p:sp>
        <p:nvSpPr>
          <p:cNvPr id="8" name="TextBox 7"/>
          <p:cNvSpPr txBox="1"/>
          <p:nvPr/>
        </p:nvSpPr>
        <p:spPr>
          <a:xfrm>
            <a:off x="5084957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60810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48215" y="32227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04693" y="3423424"/>
            <a:ext cx="156117" cy="2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04693" y="333421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85678" y="282946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83081" y="187340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59556" y="56472"/>
            <a:ext cx="7872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«Рождественская песнь в прозе»</a:t>
            </a:r>
            <a:endParaRPr lang="ru-RU" sz="4800" b="1" dirty="0">
              <a:solidFill>
                <a:srgbClr val="CC6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8456" y="971660"/>
            <a:ext cx="4590608" cy="3780000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«</a:t>
            </a:r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Рождественская песнь в прозе</a:t>
            </a:r>
            <a:r>
              <a:rPr lang="ru-RU" sz="22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 </a:t>
            </a:r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или святочный рассказ с привидениями» </a:t>
            </a:r>
            <a:r>
              <a:rPr lang="ru-RU" sz="22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Чарльза </a:t>
            </a:r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Диккенса, наверное, самая известная </a:t>
            </a:r>
            <a:r>
              <a:rPr lang="ru-RU" sz="22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сказка о </a:t>
            </a:r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Рождестве. </a:t>
            </a:r>
            <a:r>
              <a:rPr lang="ru-RU" sz="22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Мало найдется </a:t>
            </a:r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людей, кто не знает </a:t>
            </a:r>
            <a:r>
              <a:rPr lang="ru-RU" sz="22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фамилии </a:t>
            </a:r>
            <a:r>
              <a:rPr lang="ru-RU" sz="22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Скрудж</a:t>
            </a:r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… Мистер </a:t>
            </a:r>
            <a:r>
              <a:rPr lang="ru-RU" sz="22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Скрудж</a:t>
            </a:r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 – скряга и </a:t>
            </a:r>
            <a:r>
              <a:rPr lang="ru-RU" sz="22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милантроп</a:t>
            </a:r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.  Никто не любит мистера </a:t>
            </a:r>
            <a:r>
              <a:rPr lang="ru-RU" sz="22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Скруджа</a:t>
            </a:r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, а он любит лишь свою  счетную книгу и свои сбережения…</a:t>
            </a:r>
          </a:p>
          <a:p>
            <a:pPr algn="just"/>
            <a:endParaRPr lang="ru-RU" sz="2200" dirty="0" smtClean="0">
              <a:solidFill>
                <a:srgbClr val="104847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</a:t>
            </a:r>
          </a:p>
          <a:p>
            <a:pPr algn="just"/>
            <a:endParaRPr lang="en-US" dirty="0" smtClean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9296" y="4427555"/>
            <a:ext cx="1546236" cy="2250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8222390" y="5235264"/>
            <a:ext cx="20171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104847"/>
                </a:solidFill>
              </a:rPr>
              <a:t>Читать онлайн</a:t>
            </a:r>
            <a:r>
              <a:rPr lang="ru-RU" b="1" dirty="0" smtClean="0">
                <a:solidFill>
                  <a:srgbClr val="104847"/>
                </a:solidFill>
              </a:rPr>
              <a:t>:</a:t>
            </a:r>
          </a:p>
          <a:p>
            <a:pPr lvl="0"/>
            <a:r>
              <a:rPr lang="en-GB" dirty="0">
                <a:solidFill>
                  <a:srgbClr val="0070C0"/>
                </a:solidFill>
                <a:hlinkClick r:id="rId6"/>
              </a:rPr>
              <a:t>https://</a:t>
            </a:r>
            <a:r>
              <a:rPr lang="en-GB" dirty="0" smtClean="0">
                <a:solidFill>
                  <a:srgbClr val="0070C0"/>
                </a:solidFill>
                <a:hlinkClick r:id="rId6"/>
              </a:rPr>
              <a:t>mir-knig.com/read_407666-1</a:t>
            </a:r>
            <a:endParaRPr lang="ru-RU" dirty="0" smtClean="0">
              <a:solidFill>
                <a:srgbClr val="0070C0"/>
              </a:solidFill>
            </a:endParaRPr>
          </a:p>
          <a:p>
            <a:pPr lvl="0"/>
            <a:endParaRPr lang="ru-RU" dirty="0" smtClean="0">
              <a:solidFill>
                <a:srgbClr val="0070C0"/>
              </a:solidFill>
            </a:endParaRPr>
          </a:p>
          <a:p>
            <a:pPr lvl="0"/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6066" y="656457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272713" y="135672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64105" y="5846634"/>
            <a:ext cx="5517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А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/ф «Рождественская история», 2009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г. США</a:t>
            </a:r>
          </a:p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Реж. Роберт </a:t>
            </a:r>
            <a:r>
              <a:rPr lang="ru-RU" sz="24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Земекис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38513" y="98802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«Я буду чествовать Рождество в своем сердце, и я буду стараться делать это в течение года».</a:t>
            </a:r>
          </a:p>
          <a:p>
            <a:r>
              <a:rPr lang="ru-RU" sz="24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</a:t>
            </a:r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(Ч. Диккенс)</a:t>
            </a:r>
          </a:p>
        </p:txBody>
      </p:sp>
      <p:pic>
        <p:nvPicPr>
          <p:cNvPr id="19" name="Рождественская история - Трейле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407" y="2559030"/>
            <a:ext cx="6949576" cy="2899276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</p:spTree>
    <p:extLst>
      <p:ext uri="{BB962C8B-B14F-4D97-AF65-F5344CB8AC3E}">
        <p14:creationId xmlns:p14="http://schemas.microsoft.com/office/powerpoint/2010/main" val="333358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0">
        <p14:prism isContent="1"/>
      </p:transition>
    </mc:Choice>
    <mc:Fallback xmlns="">
      <p:transition spd="slow" advClick="0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Мир героев Диккенса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72" y="0"/>
            <a:ext cx="12192000" cy="6861565"/>
          </a:xfrm>
        </p:spPr>
      </p:pic>
      <p:sp>
        <p:nvSpPr>
          <p:cNvPr id="8" name="TextBox 7"/>
          <p:cNvSpPr txBox="1"/>
          <p:nvPr/>
        </p:nvSpPr>
        <p:spPr>
          <a:xfrm>
            <a:off x="5084957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60810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48215" y="32227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04693" y="3423424"/>
            <a:ext cx="156117" cy="2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04693" y="333421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85678" y="282946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83081" y="187340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37188" y="228288"/>
            <a:ext cx="6180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«Дэвид </a:t>
            </a:r>
            <a:r>
              <a:rPr lang="ru-RU" sz="4800" b="1" dirty="0" err="1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Копперфильд</a:t>
            </a:r>
            <a:r>
              <a:rPr lang="ru-RU" sz="48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  <a:endParaRPr lang="ru-RU" sz="4800" b="1" dirty="0">
              <a:solidFill>
                <a:srgbClr val="CC6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3094" y="833009"/>
            <a:ext cx="4375222" cy="5371743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«Дэвид </a:t>
            </a:r>
            <a:r>
              <a:rPr lang="ru-RU" sz="24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Копперфильд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» – классический роман воспитания,  который следует прочитать всем! Роман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этот в значительной мере автобиографический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. 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Намерения его очень серьёзны.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Дух восхваления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старых устоев морали и семьи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дух  протеста против 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новой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капиталистической Англии громко звучит и  здесь.</a:t>
            </a:r>
          </a:p>
          <a:p>
            <a:r>
              <a:rPr lang="ru-RU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r>
              <a:rPr lang="ru-RU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rgbClr val="00B0F0"/>
                </a:solidFill>
              </a:rPr>
              <a:t/>
            </a:r>
            <a:br>
              <a:rPr lang="ru-RU" dirty="0">
                <a:solidFill>
                  <a:srgbClr val="00B0F0"/>
                </a:solidFill>
              </a:rPr>
            </a:br>
            <a:endParaRPr lang="ru-RU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19100" y="2776047"/>
            <a:ext cx="5898298" cy="3779435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grpSp>
        <p:nvGrpSpPr>
          <p:cNvPr id="12" name="Группа 11"/>
          <p:cNvGrpSpPr/>
          <p:nvPr/>
        </p:nvGrpSpPr>
        <p:grpSpPr>
          <a:xfrm>
            <a:off x="9958783" y="1803532"/>
            <a:ext cx="2237678" cy="3892284"/>
            <a:chOff x="397892" y="-388601"/>
            <a:chExt cx="2237678" cy="389228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035" y="-388601"/>
              <a:ext cx="1466471" cy="20730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Прямоугольник 9"/>
            <p:cNvSpPr/>
            <p:nvPr/>
          </p:nvSpPr>
          <p:spPr>
            <a:xfrm>
              <a:off x="397892" y="1749357"/>
              <a:ext cx="223767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70C0"/>
                  </a:solidFill>
                </a:rPr>
                <a:t>Читать онлайн:</a:t>
              </a:r>
            </a:p>
            <a:p>
              <a:pPr lvl="0"/>
              <a:r>
                <a:rPr lang="en-US" dirty="0" smtClean="0">
                  <a:solidFill>
                    <a:srgbClr val="00B0F0"/>
                  </a:solidFill>
                  <a:hlinkClick r:id="rId7"/>
                </a:rPr>
                <a:t>https</a:t>
              </a:r>
              <a:r>
                <a:rPr lang="en-US" dirty="0">
                  <a:solidFill>
                    <a:srgbClr val="00B0F0"/>
                  </a:solidFill>
                  <a:hlinkClick r:id="rId7"/>
                </a:rPr>
                <a:t>://libking.ru/books/prose-/prose-classic/300823-charlz-dikkens-david-kopperfild-tom-i.html</a:t>
              </a:r>
              <a:endParaRPr lang="ru-RU" dirty="0">
                <a:solidFill>
                  <a:srgbClr val="00B0F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5006" y="5893731"/>
            <a:ext cx="6080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Фильм «Дэвид </a:t>
            </a:r>
            <a:r>
              <a:rPr lang="ru-RU" sz="24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Копперфильд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», 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2000 г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., США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Ирландия. Реж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. Питер </a:t>
            </a:r>
            <a:r>
              <a:rPr lang="ru-RU" sz="24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Медак</a:t>
            </a:r>
            <a:endParaRPr lang="ru-RU" sz="2400" dirty="0">
              <a:solidFill>
                <a:srgbClr val="104847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0895" y="1049932"/>
            <a:ext cx="55041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«Счастье </a:t>
            </a:r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 с того ни с сего не улыбается. В какой-то мере мы должны помочь ему </a:t>
            </a:r>
            <a:r>
              <a:rPr lang="ru-RU" sz="24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улыбнуться». </a:t>
            </a:r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(Ч. Диккенс)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58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>
        <p14:prism isContent="1"/>
      </p:transition>
    </mc:Choice>
    <mc:Fallback xmlns="">
      <p:transition spd="slow"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Мир героев Диккенса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1565"/>
          </a:xfrm>
        </p:spPr>
      </p:pic>
      <p:sp>
        <p:nvSpPr>
          <p:cNvPr id="8" name="TextBox 7"/>
          <p:cNvSpPr txBox="1"/>
          <p:nvPr/>
        </p:nvSpPr>
        <p:spPr>
          <a:xfrm>
            <a:off x="5084957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60810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48215" y="32227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04693" y="3423424"/>
            <a:ext cx="156117" cy="2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04693" y="333421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85678" y="282946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83081" y="187340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45512" y="353498"/>
            <a:ext cx="4764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«Большие надежды»</a:t>
            </a:r>
            <a:endParaRPr lang="ru-RU" sz="4800" b="1" dirty="0">
              <a:solidFill>
                <a:srgbClr val="CC6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5469" y="1134702"/>
            <a:ext cx="3019485" cy="4176000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История </a:t>
            </a:r>
            <a:r>
              <a:rPr lang="ru-RU" sz="24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Пипа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мальчика-сироты,  которому выпадает шанс стать «настоящим </a:t>
            </a:r>
            <a:r>
              <a:rPr lang="ru-RU" sz="24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джентельменом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». История о том, как случайная встреча на болоте может изменить всю жизнь.</a:t>
            </a:r>
            <a:endParaRPr lang="en-US" sz="2400" dirty="0" smtClean="0">
              <a:solidFill>
                <a:srgbClr val="104847"/>
              </a:solidFill>
              <a:latin typeface="Monotype Corsiva" panose="03010101010201010101" pitchFamily="66" charset="0"/>
            </a:endParaRPr>
          </a:p>
          <a:p>
            <a:endParaRPr lang="en-US" sz="2400" dirty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endParaRPr lang="en-US" sz="2400" dirty="0" smtClean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endParaRPr lang="en-US" sz="2400" dirty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endParaRPr lang="en-US" sz="2400" dirty="0" smtClean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7330" y="2045604"/>
            <a:ext cx="6220475" cy="4409286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grpSp>
        <p:nvGrpSpPr>
          <p:cNvPr id="22" name="Группа 21"/>
          <p:cNvGrpSpPr/>
          <p:nvPr/>
        </p:nvGrpSpPr>
        <p:grpSpPr>
          <a:xfrm>
            <a:off x="9448715" y="1134702"/>
            <a:ext cx="2149636" cy="4473083"/>
            <a:chOff x="295118" y="1147169"/>
            <a:chExt cx="2149636" cy="4473083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95118" y="3865926"/>
              <a:ext cx="214963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104847"/>
                  </a:solidFill>
                </a:rPr>
                <a:t>Читать онлайн:</a:t>
              </a:r>
            </a:p>
            <a:p>
              <a:r>
                <a:rPr lang="en-GB" dirty="0" smtClean="0">
                  <a:hlinkClick r:id="rId6"/>
                </a:rPr>
                <a:t>http</a:t>
              </a:r>
              <a:r>
                <a:rPr lang="en-GB" dirty="0">
                  <a:hlinkClick r:id="rId6"/>
                </a:rPr>
                <a:t>://</a:t>
              </a:r>
              <a:r>
                <a:rPr lang="en-GB" dirty="0" smtClean="0">
                  <a:hlinkClick r:id="rId6"/>
                </a:rPr>
                <a:t>lib.ru/INPROZ/DIKKENS/d23.txt_with-big-pictures.html</a:t>
              </a:r>
              <a:endParaRPr lang="ru-RU" dirty="0" smtClean="0"/>
            </a:p>
            <a:p>
              <a:endParaRPr lang="en-GB" dirty="0"/>
            </a:p>
            <a:p>
              <a:endParaRPr lang="en-GB" dirty="0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853" y="1147169"/>
              <a:ext cx="1599900" cy="25799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6166830" y="5792528"/>
            <a:ext cx="5312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Фильм «Большие надежды», 2012 г., </a:t>
            </a:r>
          </a:p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Великобритания, США. Реж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Майк </a:t>
            </a:r>
            <a:r>
              <a:rPr lang="ru-RU" sz="24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Ньюэлл</a:t>
            </a:r>
            <a:endParaRPr lang="ru-RU" sz="2400" dirty="0">
              <a:solidFill>
                <a:srgbClr val="104847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1098" y="1148458"/>
            <a:ext cx="52052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Нет на свете обмана хуже, чем самообман</a:t>
            </a:r>
            <a:r>
              <a:rPr lang="ru-RU" sz="24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r>
              <a:rPr lang="ru-RU" sz="24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                           (Ч</a:t>
            </a:r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Диккенс)</a:t>
            </a:r>
          </a:p>
          <a:p>
            <a:endParaRPr lang="ru-RU" sz="2400" b="1" dirty="0" smtClean="0">
              <a:solidFill>
                <a:srgbClr val="CC6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endParaRPr lang="ru-RU" sz="2400" b="1" dirty="0">
              <a:solidFill>
                <a:srgbClr val="CC6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2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>
        <p14:prism isContent="1"/>
      </p:transition>
    </mc:Choice>
    <mc:Fallback xmlns="">
      <p:transition spd="slow"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Мир героев Диккенса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5"/>
            <a:ext cx="12192000" cy="6861565"/>
          </a:xfrm>
        </p:spPr>
      </p:pic>
      <p:sp>
        <p:nvSpPr>
          <p:cNvPr id="8" name="TextBox 7"/>
          <p:cNvSpPr txBox="1"/>
          <p:nvPr/>
        </p:nvSpPr>
        <p:spPr>
          <a:xfrm>
            <a:off x="5084957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60810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48215" y="32227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04693" y="3423424"/>
            <a:ext cx="156117" cy="2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04693" y="333421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85678" y="282946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83081" y="187340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69963" y="-27580"/>
            <a:ext cx="3932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«Холодный дом»</a:t>
            </a:r>
            <a:endParaRPr lang="ru-RU" sz="4800" b="1" dirty="0">
              <a:solidFill>
                <a:srgbClr val="CC6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715" y="1004165"/>
            <a:ext cx="9213764" cy="3636000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«Холодный дом» – один из самых замечательных  романов Чарльза Диккенса, удачно сочетающий в себе элементы готической литературы, детектива, любовного романа и реализма. </a:t>
            </a:r>
            <a:endParaRPr lang="en-US" dirty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endParaRPr lang="en-US" dirty="0" smtClean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endParaRPr lang="en-US" dirty="0" smtClean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endParaRPr lang="en-US" dirty="0" smtClean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endParaRPr lang="en-US" dirty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endParaRPr lang="en-US" dirty="0" smtClean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endParaRPr lang="en-US" dirty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endParaRPr lang="en-US" dirty="0" smtClean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endParaRPr lang="en-US" dirty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endParaRPr lang="ru-RU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7" name="ХОЛОДНЫЙ ДОМ. Буктрейле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58091" y="2644794"/>
            <a:ext cx="6397992" cy="3598871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grpSp>
        <p:nvGrpSpPr>
          <p:cNvPr id="12" name="Группа 11"/>
          <p:cNvGrpSpPr/>
          <p:nvPr/>
        </p:nvGrpSpPr>
        <p:grpSpPr>
          <a:xfrm>
            <a:off x="10017397" y="2074228"/>
            <a:ext cx="2219514" cy="4427625"/>
            <a:chOff x="635941" y="1354883"/>
            <a:chExt cx="2219514" cy="442762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941" y="1354883"/>
              <a:ext cx="1900900" cy="26363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Прямоугольник 9"/>
            <p:cNvSpPr/>
            <p:nvPr/>
          </p:nvSpPr>
          <p:spPr>
            <a:xfrm>
              <a:off x="712615" y="4151292"/>
              <a:ext cx="2142840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b="1" dirty="0">
                  <a:solidFill>
                    <a:srgbClr val="104847"/>
                  </a:solidFill>
                </a:rPr>
                <a:t>Читать онлайн</a:t>
              </a:r>
              <a:r>
                <a:rPr lang="ru-RU" b="1" dirty="0" smtClean="0">
                  <a:solidFill>
                    <a:srgbClr val="104847"/>
                  </a:solidFill>
                </a:rPr>
                <a:t>:</a:t>
              </a:r>
            </a:p>
            <a:p>
              <a:r>
                <a:rPr lang="en-US" sz="2000" dirty="0">
                  <a:solidFill>
                    <a:srgbClr val="104847"/>
                  </a:solidFill>
                  <a:hlinkClick r:id="rId8"/>
                </a:rPr>
                <a:t>https://</a:t>
              </a:r>
              <a:r>
                <a:rPr lang="en-US" sz="2000" dirty="0" smtClean="0">
                  <a:solidFill>
                    <a:srgbClr val="104847"/>
                  </a:solidFill>
                  <a:hlinkClick r:id="rId8"/>
                </a:rPr>
                <a:t>librebook.me/bleak_house</a:t>
              </a:r>
              <a:endParaRPr lang="ru-RU" sz="2000" dirty="0" smtClean="0">
                <a:solidFill>
                  <a:srgbClr val="104847"/>
                </a:solidFill>
              </a:endParaRPr>
            </a:p>
            <a:p>
              <a:endParaRPr lang="ru-RU" sz="2400" dirty="0">
                <a:solidFill>
                  <a:srgbClr val="104847"/>
                </a:solidFill>
              </a:endParaRPr>
            </a:p>
            <a:p>
              <a:pPr lvl="0"/>
              <a:endParaRPr lang="ru-RU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524835" y="5247183"/>
            <a:ext cx="3603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Фильм «Холодный дом», </a:t>
            </a:r>
          </a:p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2005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, США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Великобритания</a:t>
            </a:r>
            <a:endParaRPr lang="ru-RU" sz="2400" dirty="0">
              <a:solidFill>
                <a:srgbClr val="104847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95800" y="1924662"/>
            <a:ext cx="33940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В этой книге отлично показана Викторианская Англия, представленная как высшими аристократами, так и представителями улиц и подворотен.</a:t>
            </a:r>
            <a:endParaRPr lang="en-US" sz="2400" dirty="0">
              <a:solidFill>
                <a:srgbClr val="104847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640" y="662968"/>
            <a:ext cx="11341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«…</a:t>
            </a:r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Где есть желание, там будет и успех; это относится ко всему на </a:t>
            </a:r>
            <a:r>
              <a:rPr lang="ru-RU" sz="24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свете». </a:t>
            </a:r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(Ч. Диккенс)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55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>
        <p14:prism isContent="1"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Мир героев Диккенса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560"/>
            <a:ext cx="12192000" cy="6861565"/>
          </a:xfrm>
        </p:spPr>
      </p:pic>
      <p:sp>
        <p:nvSpPr>
          <p:cNvPr id="8" name="TextBox 7"/>
          <p:cNvSpPr txBox="1"/>
          <p:nvPr/>
        </p:nvSpPr>
        <p:spPr>
          <a:xfrm>
            <a:off x="5084957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60810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48215" y="32227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04693" y="3423424"/>
            <a:ext cx="156117" cy="2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04693" y="333421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85678" y="282946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83081" y="187340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161715" y="57749"/>
            <a:ext cx="5868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«Тайна Эдвина Друда»</a:t>
            </a:r>
            <a:endParaRPr lang="ru-RU" sz="4800" b="1" dirty="0">
              <a:solidFill>
                <a:srgbClr val="CC6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2164" y="1359990"/>
            <a:ext cx="3864630" cy="3677603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Последнее и самое загадочное произведение великого Диккенса,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которое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объединяет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в себе черты жизнеописания, детектива и мистического романа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. Оно до сих пор вызывает множество вопросов и споров</a:t>
            </a:r>
            <a:endParaRPr lang="ru-RU" dirty="0">
              <a:solidFill>
                <a:srgbClr val="104847"/>
              </a:solidFill>
              <a:latin typeface="Monotype Corsiva" panose="03010101010201010101" pitchFamily="66" charset="0"/>
            </a:endParaRPr>
          </a:p>
          <a:p>
            <a:endParaRPr lang="ru-RU" dirty="0" smtClean="0">
              <a:solidFill>
                <a:srgbClr val="104847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01431" y="2558709"/>
            <a:ext cx="6479406" cy="3644666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4808094" y="3244334"/>
            <a:ext cx="2796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10243502" y="1584907"/>
            <a:ext cx="1876389" cy="4273463"/>
            <a:chOff x="10191250" y="1806397"/>
            <a:chExt cx="1876389" cy="427346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95427" y="1806397"/>
              <a:ext cx="1660918" cy="2532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10191250" y="4602532"/>
              <a:ext cx="187638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b="1" dirty="0">
                  <a:solidFill>
                    <a:srgbClr val="104847"/>
                  </a:solidFill>
                </a:rPr>
                <a:t>Читать онлайн</a:t>
              </a:r>
              <a:r>
                <a:rPr lang="ru-RU" b="1" dirty="0" smtClean="0">
                  <a:solidFill>
                    <a:srgbClr val="104847"/>
                  </a:solidFill>
                </a:rPr>
                <a:t>:</a:t>
              </a:r>
            </a:p>
            <a:p>
              <a:pPr lvl="0"/>
              <a:r>
                <a:rPr lang="en-GB" dirty="0">
                  <a:solidFill>
                    <a:srgbClr val="0070C0"/>
                  </a:solidFill>
                  <a:hlinkClick r:id="rId7"/>
                </a:rPr>
                <a:t>https://</a:t>
              </a:r>
              <a:r>
                <a:rPr lang="en-GB" dirty="0" smtClean="0">
                  <a:solidFill>
                    <a:srgbClr val="0070C0"/>
                  </a:solidFill>
                  <a:hlinkClick r:id="rId7"/>
                </a:rPr>
                <a:t>mir-knig.com/read_246327-1</a:t>
              </a:r>
              <a:endParaRPr lang="ru-RU" dirty="0" smtClean="0">
                <a:solidFill>
                  <a:srgbClr val="0070C0"/>
                </a:solidFill>
              </a:endParaRPr>
            </a:p>
            <a:p>
              <a:pPr lvl="0"/>
              <a:endParaRPr lang="ru-RU" dirty="0">
                <a:solidFill>
                  <a:srgbClr val="0070C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02704" y="528857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67523" y="526276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41400" y="5473236"/>
            <a:ext cx="34660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Телеспектакль </a:t>
            </a:r>
          </a:p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«Тайна Эдвина Друда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», </a:t>
            </a:r>
            <a:endParaRPr lang="ru-RU" sz="2400" dirty="0" smtClean="0">
              <a:solidFill>
                <a:srgbClr val="104847"/>
              </a:solidFill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СССР,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1980 г. </a:t>
            </a:r>
            <a:r>
              <a:rPr lang="ru-RU" sz="24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реж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. А. Орлов.</a:t>
            </a:r>
            <a:endParaRPr lang="ru-RU" sz="2400" dirty="0" smtClean="0">
              <a:solidFill>
                <a:srgbClr val="104847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5408" y="5111305"/>
            <a:ext cx="2302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55901" y="896429"/>
            <a:ext cx="536717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«Для </a:t>
            </a:r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великой души не существует </a:t>
            </a:r>
            <a:r>
              <a:rPr lang="ru-RU" sz="24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мелочей». </a:t>
            </a:r>
          </a:p>
          <a:p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                            (</a:t>
            </a:r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Ч. Диккенс)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941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8000">
        <p14:prism isContent="1"/>
      </p:transition>
    </mc:Choice>
    <mc:Fallback xmlns="">
      <p:transition spd="slow" advClick="0" advTm="5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Мир героев Диккенса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126"/>
            <a:ext cx="12192000" cy="6861565"/>
          </a:xfrm>
        </p:spPr>
      </p:pic>
      <p:sp>
        <p:nvSpPr>
          <p:cNvPr id="8" name="TextBox 7"/>
          <p:cNvSpPr txBox="1"/>
          <p:nvPr/>
        </p:nvSpPr>
        <p:spPr>
          <a:xfrm>
            <a:off x="5084957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60810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48215" y="32227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04693" y="3423424"/>
            <a:ext cx="156117" cy="2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04693" y="333421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85678" y="282946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83081" y="187340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43926" y="8950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009" y="2684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373291" y="1157340"/>
            <a:ext cx="8552319" cy="4896000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Деятельная и могучая вера в Бога, умение видеть то,</a:t>
            </a:r>
          </a:p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чего,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к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ак говорил  </a:t>
            </a:r>
            <a:r>
              <a:rPr lang="ru-RU" sz="24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Н.В.Гоголь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«не зрят равнодушные очи», сближали Диккенса с русскими классиками. </a:t>
            </a:r>
          </a:p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«Великим христианином» называл английского романиста великий писатель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Ф. М. Достоевский :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«Между тем мы на русском языке  понимаем  Диккенса я уверен , почти так же, как и англичане, даже может быть со всеми оттенками, даже ,может быть  любим его не меньше его соотечественников. А, однако, как типичен, своеобразен и национален Диккенс!»</a:t>
            </a:r>
          </a:p>
          <a:p>
            <a:endParaRPr lang="ru-RU" sz="2400" dirty="0" smtClean="0">
              <a:solidFill>
                <a:srgbClr val="104847"/>
              </a:solidFill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И ещё: «Никто меня так не успокаивает и не радует,  как </a:t>
            </a:r>
          </a:p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этот «мировой писатель».</a:t>
            </a:r>
          </a:p>
          <a:p>
            <a:endParaRPr lang="ru-RU" sz="2400" b="1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endParaRPr lang="ru-RU" sz="2000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endParaRPr lang="ru-RU" sz="2000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</a:rPr>
              <a:t> 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5412" y="419848"/>
            <a:ext cx="2278561" cy="3038082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417" y="3508814"/>
            <a:ext cx="2452094" cy="3154453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2079053" y="-46949"/>
            <a:ext cx="9717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24A2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Перешагнувший языковой барьер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606275" y="3681243"/>
            <a:ext cx="7495478" cy="3350421"/>
            <a:chOff x="606275" y="3681243"/>
            <a:chExt cx="7495478" cy="3350421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365" y="3681243"/>
              <a:ext cx="1279288" cy="2046090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606275" y="5831335"/>
              <a:ext cx="749547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104847"/>
                  </a:solidFill>
                </a:rPr>
                <a:t>Читать онлайн:</a:t>
              </a:r>
            </a:p>
            <a:p>
              <a:r>
                <a:rPr lang="ru-RU" dirty="0" smtClean="0">
                  <a:solidFill>
                    <a:srgbClr val="104847"/>
                  </a:solidFill>
                </a:rPr>
                <a:t>Громова Н. Жить с Диккенсом</a:t>
              </a:r>
            </a:p>
            <a:p>
              <a:r>
                <a:rPr lang="en-GB" dirty="0" smtClean="0">
                  <a:hlinkClick r:id="rId6"/>
                </a:rPr>
                <a:t>https</a:t>
              </a:r>
              <a:r>
                <a:rPr lang="en-GB" dirty="0">
                  <a:hlinkClick r:id="rId6"/>
                </a:rPr>
                <a:t>://</a:t>
              </a:r>
              <a:r>
                <a:rPr lang="en-GB" dirty="0" smtClean="0">
                  <a:hlinkClick r:id="rId6"/>
                </a:rPr>
                <a:t>magazines.gorky.media/znamia/2021/6/zhit-s-dikkensom.html</a:t>
              </a:r>
              <a:endParaRPr lang="ru-RU" dirty="0" smtClean="0"/>
            </a:p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73632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078"/>
            <a:ext cx="12192000" cy="6861565"/>
          </a:xfrm>
        </p:spPr>
      </p:pic>
      <p:sp>
        <p:nvSpPr>
          <p:cNvPr id="8" name="Прямоугольник 7"/>
          <p:cNvSpPr/>
          <p:nvPr/>
        </p:nvSpPr>
        <p:spPr>
          <a:xfrm>
            <a:off x="6494815" y="2009338"/>
            <a:ext cx="6096000" cy="1938992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endParaRPr lang="ru-RU" sz="4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317" y="294677"/>
            <a:ext cx="671945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C6449"/>
                </a:solidFill>
                <a:latin typeface="Monotype Corsiva" panose="03010101010201010101" pitchFamily="66" charset="0"/>
              </a:rPr>
              <a:t>Уважаемые читатели!!!</a:t>
            </a:r>
          </a:p>
          <a:p>
            <a:pPr algn="ctr"/>
            <a:endParaRPr lang="ru-RU" dirty="0" smtClean="0">
              <a:solidFill>
                <a:srgbClr val="104847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Читальный зал предлагает Вашему вниманию виртуальную выставку,  посвященную жизни и творчеству выдающегося новеллиста, тонкого сатирика и убежденного гуманиста Чарльза Диккенса.</a:t>
            </a:r>
            <a:endParaRPr lang="ru-RU" sz="2400" dirty="0">
              <a:solidFill>
                <a:srgbClr val="104847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6945" y="2916380"/>
            <a:ext cx="539319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C6449"/>
                </a:solidFill>
                <a:latin typeface="Monotype Corsiva" panose="03010101010201010101" pitchFamily="66" charset="0"/>
              </a:rPr>
              <a:t>Разделы выставки</a:t>
            </a:r>
          </a:p>
          <a:p>
            <a:endParaRPr lang="ru-RU" sz="1000" b="1" dirty="0" smtClean="0">
              <a:solidFill>
                <a:srgbClr val="CC6449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 smtClean="0">
                <a:solidFill>
                  <a:srgbClr val="CC6449"/>
                </a:solidFill>
                <a:latin typeface="Monotype Corsiva" panose="03010101010201010101" pitchFamily="66" charset="0"/>
                <a:hlinkClick r:id="rId3" action="ppaction://hlinksldjump"/>
              </a:rPr>
              <a:t>1. Жизнь на контрасте</a:t>
            </a:r>
            <a:endParaRPr lang="ru-RU" sz="2800" b="1" dirty="0" smtClean="0">
              <a:solidFill>
                <a:srgbClr val="CC6449"/>
              </a:solidFill>
              <a:latin typeface="Monotype Corsiva" panose="03010101010201010101" pitchFamily="66" charset="0"/>
            </a:endParaRPr>
          </a:p>
          <a:p>
            <a:endParaRPr lang="ru-RU" sz="2800" b="1" dirty="0" smtClean="0">
              <a:solidFill>
                <a:srgbClr val="CC6449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 smtClean="0">
                <a:solidFill>
                  <a:srgbClr val="CC6449"/>
                </a:solidFill>
                <a:latin typeface="Monotype Corsiva" panose="03010101010201010101" pitchFamily="66" charset="0"/>
                <a:hlinkClick r:id="rId4" action="ppaction://hlinksldjump"/>
              </a:rPr>
              <a:t>2. Мир героев Диккенса</a:t>
            </a:r>
            <a:endParaRPr lang="ru-RU" sz="2800" b="1" dirty="0">
              <a:solidFill>
                <a:srgbClr val="CC6449"/>
              </a:solidFill>
              <a:latin typeface="Monotype Corsiva" panose="03010101010201010101" pitchFamily="66" charset="0"/>
            </a:endParaRPr>
          </a:p>
          <a:p>
            <a:endParaRPr lang="ru-RU" sz="2800" b="1" dirty="0" smtClean="0">
              <a:solidFill>
                <a:srgbClr val="CC6449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 smtClean="0">
                <a:solidFill>
                  <a:srgbClr val="CC6449"/>
                </a:solidFill>
                <a:latin typeface="Monotype Corsiva" panose="03010101010201010101" pitchFamily="66" charset="0"/>
                <a:hlinkClick r:id="rId5" action="ppaction://hlinksldjump"/>
              </a:rPr>
              <a:t>3. Перешагнувший языковой барьер</a:t>
            </a:r>
            <a:endParaRPr lang="ru-RU" sz="2800" b="1" dirty="0" smtClean="0">
              <a:solidFill>
                <a:srgbClr val="CC644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6006" y="129922"/>
            <a:ext cx="4521695" cy="5786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847086" y="5955352"/>
            <a:ext cx="3978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Дэниел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Маклис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 </a:t>
            </a:r>
            <a:endParaRPr lang="ru-RU" sz="2400" dirty="0" smtClean="0">
              <a:solidFill>
                <a:srgbClr val="104847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"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Молодой Чарльз Диккенс", 1839</a:t>
            </a:r>
          </a:p>
        </p:txBody>
      </p:sp>
    </p:spTree>
    <p:extLst>
      <p:ext uri="{BB962C8B-B14F-4D97-AF65-F5344CB8AC3E}">
        <p14:creationId xmlns:p14="http://schemas.microsoft.com/office/powerpoint/2010/main" val="147151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Мир героев Диккенса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1565"/>
          </a:xfrm>
        </p:spPr>
      </p:pic>
      <p:sp>
        <p:nvSpPr>
          <p:cNvPr id="8" name="TextBox 7"/>
          <p:cNvSpPr txBox="1"/>
          <p:nvPr/>
        </p:nvSpPr>
        <p:spPr>
          <a:xfrm>
            <a:off x="5084957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60810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48215" y="32227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04693" y="3423424"/>
            <a:ext cx="156117" cy="2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04693" y="333421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85678" y="282946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83081" y="187340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43926" y="8950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009" y="2684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00434" y="2919420"/>
            <a:ext cx="7956000" cy="1116000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С.М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. Соловьёв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создал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цикл стихотворений,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навеянных</a:t>
            </a:r>
          </a:p>
          <a:p>
            <a:pPr fontAlgn="base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сюжетами и 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образами романа «Дэвид </a:t>
            </a:r>
            <a:r>
              <a:rPr lang="ru-RU" sz="24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Копперфилд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»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.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</a:t>
            </a:r>
          </a:p>
          <a:p>
            <a:pPr fontAlgn="base"/>
            <a:endParaRPr lang="ru-RU" sz="2000" dirty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endParaRPr lang="ru-RU" sz="2000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33974" y="230482"/>
            <a:ext cx="10118401" cy="919401"/>
          </a:xfrm>
          <a:prstGeom prst="roundRect">
            <a:avLst/>
          </a:prstGeom>
          <a:solidFill>
            <a:srgbClr val="F7EAD7"/>
          </a:solidFill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Русские писатели были внимательными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читателями 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и знатоками произведений Диккенса, видели в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нём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своего союзника.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7" y="1113025"/>
            <a:ext cx="2176949" cy="2830034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Скругленный прямоугольник 16"/>
          <p:cNvSpPr/>
          <p:nvPr/>
        </p:nvSpPr>
        <p:spPr>
          <a:xfrm>
            <a:off x="2304443" y="1394059"/>
            <a:ext cx="8292797" cy="1328023"/>
          </a:xfrm>
          <a:prstGeom prst="roundRect">
            <a:avLst/>
          </a:prstGeom>
          <a:solidFill>
            <a:srgbClr val="F7EAD7"/>
          </a:solidFill>
        </p:spPr>
        <p:txBody>
          <a:bodyPr wrap="square">
            <a:spAutoFit/>
          </a:bodyPr>
          <a:lstStyle/>
          <a:p>
            <a:pPr lvl="0" fontAlgn="base"/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В. Г.</a:t>
            </a:r>
            <a:r>
              <a:rPr lang="ru-RU" sz="2400" dirty="0">
                <a:solidFill>
                  <a:srgbClr val="104847"/>
                </a:solidFill>
              </a:rPr>
              <a:t> 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Короленко в очерке «Моё первое знакомство с Диккенсом» (1912)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описал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потрясение и восторг ,испытанные в отрочестве от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прочтения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романа «</a:t>
            </a:r>
            <a:r>
              <a:rPr lang="ru-RU" sz="24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Домби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 и сын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».</a:t>
            </a:r>
            <a:endParaRPr lang="ru-RU" sz="2400" dirty="0">
              <a:solidFill>
                <a:srgbClr val="104847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36862" y="4347780"/>
            <a:ext cx="9216938" cy="1736646"/>
          </a:xfrm>
          <a:prstGeom prst="roundRect">
            <a:avLst/>
          </a:prstGeom>
          <a:solidFill>
            <a:srgbClr val="F7EAD7"/>
          </a:solidFill>
        </p:spPr>
        <p:txBody>
          <a:bodyPr wrap="square">
            <a:spAutoFit/>
          </a:bodyPr>
          <a:lstStyle/>
          <a:p>
            <a:pPr lvl="0" fontAlgn="base"/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Даже в художественном сознании всенародно любимого певца русской деревни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русской природы, русской души Сергея Есенина неожиданно оживает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образ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главного героя романа «Оливер Твист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»: «</a:t>
            </a:r>
            <a:r>
              <a:rPr lang="ru-RU" sz="2400" i="1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Мне </a:t>
            </a:r>
            <a:r>
              <a:rPr lang="ru-RU" sz="2400" i="1" dirty="0">
                <a:solidFill>
                  <a:srgbClr val="104847"/>
                </a:solidFill>
                <a:latin typeface="Monotype Corsiva" panose="03010101010201010101" pitchFamily="66" charset="0"/>
              </a:rPr>
              <a:t>вспомнилась </a:t>
            </a:r>
            <a:r>
              <a:rPr lang="ru-RU" sz="2400" i="1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печальная история - история об Оливере Твисте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(«Русь бесприютная», 924).</a:t>
            </a:r>
            <a:endParaRPr lang="ru-RU" sz="2400" dirty="0">
              <a:solidFill>
                <a:srgbClr val="104847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882" y="2127469"/>
            <a:ext cx="2124456" cy="2782824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4409783" y="6084426"/>
            <a:ext cx="634665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04847"/>
                </a:solidFill>
              </a:rPr>
              <a:t>Читать онлайн:</a:t>
            </a:r>
          </a:p>
          <a:p>
            <a:r>
              <a:rPr lang="ru-RU" sz="2000" dirty="0" smtClean="0">
                <a:solidFill>
                  <a:srgbClr val="0070C0"/>
                </a:solidFill>
                <a:hlinkClick r:id="rId5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hlinkClick r:id="rId5"/>
              </a:rPr>
              <a:t>https</a:t>
            </a:r>
            <a:r>
              <a:rPr lang="en-US" sz="2000" dirty="0">
                <a:solidFill>
                  <a:srgbClr val="0070C0"/>
                </a:solidFill>
                <a:hlinkClick r:id="rId5"/>
              </a:rPr>
              <a:t>://culturolog.ru/content/view/2746/94</a:t>
            </a:r>
            <a:r>
              <a:rPr lang="en-US" sz="2000" dirty="0" smtClean="0">
                <a:hlinkClick r:id="rId5"/>
              </a:rPr>
              <a:t>/</a:t>
            </a:r>
            <a:endParaRPr lang="ru-RU" sz="2000" dirty="0" smtClean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52" y="4525698"/>
            <a:ext cx="1750198" cy="2203912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1839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Мир героев Диккенса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423"/>
            <a:ext cx="12192000" cy="6861565"/>
          </a:xfrm>
        </p:spPr>
      </p:pic>
      <p:sp>
        <p:nvSpPr>
          <p:cNvPr id="8" name="TextBox 7"/>
          <p:cNvSpPr txBox="1"/>
          <p:nvPr/>
        </p:nvSpPr>
        <p:spPr>
          <a:xfrm>
            <a:off x="5084957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60810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48215" y="32227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04693" y="3423424"/>
            <a:ext cx="156117" cy="2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04693" y="333421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85678" y="282946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83081" y="187340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43926" y="8950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009" y="2684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-423746" y="-155972"/>
            <a:ext cx="914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24844" y="26426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/>
            </a:r>
            <a:b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</a:br>
            <a:endParaRPr lang="ru-RU" sz="2400" b="0" i="0" dirty="0">
              <a:solidFill>
                <a:srgbClr val="104847"/>
              </a:soli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1763" y="408820"/>
            <a:ext cx="37753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«Любовь Цветаевой к диккенсовскому  миру постоянна и ровна, спокойна </a:t>
            </a:r>
          </a:p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и ласкова. Его герои, их жизнь - родные ей…</a:t>
            </a:r>
          </a:p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Лина </a:t>
            </a:r>
            <a:r>
              <a:rPr lang="ru-RU" sz="24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Кертман</a:t>
            </a:r>
            <a:endParaRPr lang="ru-RU" sz="2400" dirty="0" smtClean="0">
              <a:solidFill>
                <a:srgbClr val="104847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endParaRPr lang="ru-RU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613937" y="3298198"/>
            <a:ext cx="8397747" cy="3683278"/>
          </a:xfrm>
          <a:prstGeom prst="roundRect">
            <a:avLst/>
          </a:prstGeom>
          <a:solidFill>
            <a:srgbClr val="F7EAD7"/>
          </a:solidFill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400" dirty="0">
                <a:solidFill>
                  <a:srgbClr val="10484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Вечером же Сережа, уют, Диккенс» (VI, 724), - здесь «называние»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Диккенса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особенно многозначно: имеется ввиду и общая лирическая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атмосфера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жизни семьи в тот период, и – непосредственно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семейное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чтение Диккенса, о котором нежно вспоминает в своей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книге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Ариадна Эфрон: «Сережа читал нам вслух привозимые им из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Праги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книги; Марина и я, слушая, штопали, чинили, латали. С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 и навсегда &lt;…&gt; </a:t>
            </a:r>
            <a:r>
              <a:rPr lang="ru-RU" sz="2400" dirty="0" err="1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Диккенсовы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Домби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сын» и «Крошка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Доррит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слышатся мне с отцовского голоса» </a:t>
            </a:r>
            <a:endParaRPr lang="ru-RU" sz="2400" dirty="0" smtClean="0">
              <a:solidFill>
                <a:srgbClr val="104847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25"/>
              </a:lnSpc>
              <a:spcAft>
                <a:spcPts val="800"/>
              </a:spcAft>
            </a:pPr>
            <a:endParaRPr lang="ru-RU" sz="2400" dirty="0">
              <a:solidFill>
                <a:srgbClr val="00B0F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11" y="2826492"/>
            <a:ext cx="1785137" cy="2712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7136134" y="102792"/>
            <a:ext cx="4805864" cy="3096000"/>
          </a:xfrm>
          <a:prstGeom prst="roundRect">
            <a:avLst/>
          </a:prstGeom>
          <a:solidFill>
            <a:srgbClr val="F7EAD7"/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«Сегодня снова </a:t>
            </a:r>
            <a:r>
              <a:rPr lang="ru-RU" sz="22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диккенсова</a:t>
            </a:r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 ночь.</a:t>
            </a:r>
          </a:p>
          <a:p>
            <a:pPr lvl="0" algn="just"/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 И тоже дождь, и так же не помочь</a:t>
            </a:r>
          </a:p>
          <a:p>
            <a:pPr lvl="0" algn="just"/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 Ни мне, ни Вам, - и так же </a:t>
            </a:r>
            <a:r>
              <a:rPr lang="ru-RU" sz="22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хлещут</a:t>
            </a:r>
          </a:p>
          <a:p>
            <a:pPr lvl="0" algn="just"/>
            <a:r>
              <a:rPr lang="ru-RU" sz="22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                                                       трубы,</a:t>
            </a:r>
          </a:p>
          <a:p>
            <a:pPr lvl="0" algn="just"/>
            <a:r>
              <a:rPr lang="ru-RU" sz="22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И лестница летит... И те же губы... </a:t>
            </a:r>
          </a:p>
          <a:p>
            <a:pPr lvl="0" algn="just"/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И тот же шаг, уже спешащий прочь – </a:t>
            </a:r>
          </a:p>
          <a:p>
            <a:pPr lvl="0" algn="just"/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Туда - куда - то - в </a:t>
            </a:r>
            <a:r>
              <a:rPr lang="ru-RU" sz="22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диккенсову</a:t>
            </a:r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 ночь».</a:t>
            </a:r>
          </a:p>
          <a:p>
            <a:pPr lvl="0" algn="just"/>
            <a:r>
              <a:rPr lang="ru-RU" sz="2200" b="1" dirty="0">
                <a:solidFill>
                  <a:srgbClr val="104847"/>
                </a:solidFill>
                <a:latin typeface="Monotype Corsiva" panose="03010101010201010101" pitchFamily="66" charset="0"/>
              </a:rPr>
              <a:t>    </a:t>
            </a:r>
            <a:r>
              <a:rPr lang="ru-RU" sz="22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М</a:t>
            </a:r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. Цветаева (из цикла «</a:t>
            </a:r>
            <a:r>
              <a:rPr lang="ru-RU" sz="22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Комедьянт</a:t>
            </a:r>
            <a:r>
              <a:rPr lang="ru-RU" sz="2200" dirty="0">
                <a:solidFill>
                  <a:srgbClr val="104847"/>
                </a:solidFill>
                <a:latin typeface="Monotype Corsiva" panose="03010101010201010101" pitchFamily="66" charset="0"/>
              </a:rPr>
              <a:t>»)</a:t>
            </a:r>
          </a:p>
          <a:p>
            <a:pPr lvl="0" algn="just"/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 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078" y="176187"/>
            <a:ext cx="2816520" cy="28165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429" y="3935409"/>
            <a:ext cx="1892508" cy="2523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07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prism isContent="1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Объект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985"/>
            <a:ext cx="12192000" cy="68615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4957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60810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48215" y="32227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04693" y="3423424"/>
            <a:ext cx="156117" cy="2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04693" y="333421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85678" y="282946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83081" y="187340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43926" y="8950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009" y="2684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-5900601" y="-324582"/>
            <a:ext cx="914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14501" y="619497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0256" y="9634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199144" y="405257"/>
            <a:ext cx="5771626" cy="1736646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В честь Диккенса назван кратер на Меркурии.</a:t>
            </a:r>
          </a:p>
          <a:p>
            <a:endParaRPr lang="ru-RU" sz="2400" dirty="0" smtClean="0">
              <a:solidFill>
                <a:srgbClr val="104847"/>
              </a:solidFill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К 150-летию со дня рождения писателя в 1962 году  в СССР была выпущена почтовая марка.</a:t>
            </a:r>
            <a:endParaRPr lang="ru-RU" sz="2400" dirty="0" smtClean="0">
              <a:solidFill>
                <a:srgbClr val="10484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03120" y="248031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873757" y="248031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99252" y="5402671"/>
            <a:ext cx="4664080" cy="1332000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Портрет Диккенса был размещен</a:t>
            </a:r>
          </a:p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на английской банкноте в 10 фунтов выпуска 1993- 2000 гг. </a:t>
            </a:r>
          </a:p>
          <a:p>
            <a:endParaRPr lang="ru-RU" sz="2400" dirty="0">
              <a:solidFill>
                <a:srgbClr val="104847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https://coberu.ru/files/coins/566138/5e3537798210aa26b5808643f6c4b6ddf45a7bf8e63f1f7b8c030e6ca410e39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252" y="495634"/>
            <a:ext cx="1743075" cy="2400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10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22" y="3334215"/>
            <a:ext cx="3571375" cy="195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Рисунок 102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14479" y="1120909"/>
            <a:ext cx="4713703" cy="460503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028" name="Скругленный прямоугольник 1027"/>
          <p:cNvSpPr/>
          <p:nvPr/>
        </p:nvSpPr>
        <p:spPr>
          <a:xfrm>
            <a:off x="4575306" y="2664976"/>
            <a:ext cx="3048000" cy="1736646"/>
          </a:xfrm>
          <a:prstGeom prst="roundRect">
            <a:avLst/>
          </a:prstGeom>
          <a:solidFill>
            <a:srgbClr val="F7EAD7"/>
          </a:solidFill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В Лондоне существует дом - музей Чарльза </a:t>
            </a:r>
          </a:p>
          <a:p>
            <a:pPr lvl="0"/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Диккенса «</a:t>
            </a:r>
            <a:r>
              <a:rPr lang="en-US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Charles Dickens Museum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».</a:t>
            </a:r>
            <a:endParaRPr lang="ru-RU" sz="2400" dirty="0">
              <a:solidFill>
                <a:srgbClr val="104847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8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310256" y="9634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462656" y="1115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" name="Объект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59"/>
            <a:ext cx="12192000" cy="686156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17481" y="219601"/>
            <a:ext cx="5950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Есть также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памятники в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России (г. Москва), США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и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Австралии..</a:t>
            </a:r>
            <a:endParaRPr lang="ru-RU" sz="2400" dirty="0">
              <a:solidFill>
                <a:srgbClr val="104847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33" y="2417096"/>
            <a:ext cx="6210300" cy="4137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188119" y="178606"/>
            <a:ext cx="63293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Несмотря на то, что в своем завещании писатель</a:t>
            </a:r>
          </a:p>
          <a:p>
            <a:pPr lvl="0"/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 просил не ставить ему памятников, в 2012 году</a:t>
            </a:r>
          </a:p>
          <a:p>
            <a:pPr lvl="0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было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принято решение поставить памятник</a:t>
            </a:r>
          </a:p>
          <a:p>
            <a:pPr lvl="0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на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главной улице Портсмута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. 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Памятник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открыт</a:t>
            </a:r>
          </a:p>
          <a:p>
            <a:pPr lvl="0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9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июня 2013 года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автор Мартин </a:t>
            </a:r>
            <a:r>
              <a:rPr lang="ru-RU" sz="24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Джеггинс</a:t>
            </a:r>
            <a:endParaRPr lang="ru-RU" sz="2400" dirty="0">
              <a:solidFill>
                <a:srgbClr val="104847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https://sun9-40.userapi.com/impg/RWpc7ipo2Jq06G4VtjtEdpVqum2fUeceIQf15Q/U0srb-2HajM.jpg?size=513x770&amp;quality=96&amp;sign=aeb3db7b27b6e31f4836b1f1c09462e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923" y="1232966"/>
            <a:ext cx="3623559" cy="5438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64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Объект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59"/>
            <a:ext cx="12192000" cy="68615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4957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60810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48215" y="32227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04693" y="3423424"/>
            <a:ext cx="156117" cy="2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04693" y="333421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85678" y="282946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83081" y="187340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43926" y="8950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009" y="2684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-5752064" y="-473230"/>
            <a:ext cx="914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14501" y="619497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0256" y="9634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103120" y="248031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873757" y="248031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3712" y="830734"/>
            <a:ext cx="11532063" cy="5890974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Афанасьев, А. Ю. Великие писатели / Александр Афанасьев. – Москва : АСТ : </a:t>
            </a:r>
            <a:r>
              <a:rPr lang="ru-RU" sz="20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Астрель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2002. – 429 с. : ил.</a:t>
            </a:r>
          </a:p>
          <a:p>
            <a:pPr marL="342900" indent="-342900">
              <a:buAutoNum type="arabicPeriod" startAt="2"/>
            </a:pPr>
            <a:r>
              <a:rPr lang="ru-RU" sz="20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Говард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</a:t>
            </a:r>
            <a:r>
              <a:rPr lang="ru-RU" sz="20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Ласаль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. Диккенс. С. Соловьев : биографические повествования / сост. </a:t>
            </a:r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и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общ. ред. Н. Ф. Болдырева. – Челябинск : «</a:t>
            </a:r>
            <a:r>
              <a:rPr lang="en-US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LTD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», 1999 – 425 с : ил.</a:t>
            </a:r>
          </a:p>
          <a:p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3.   Диккенс, Ч. Жизнь Дэвида </a:t>
            </a:r>
            <a:r>
              <a:rPr lang="ru-RU" sz="20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Копперфильда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рассказанная им самим / Ч. Диккенс. - </a:t>
            </a:r>
            <a:r>
              <a:rPr lang="en-US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[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б. м. : б. и.</a:t>
            </a:r>
            <a:r>
              <a:rPr lang="en-US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]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1983</a:t>
            </a:r>
          </a:p>
          <a:p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4.   Диккенс, Ч. Крошка Доррит : в 2-х кн. : Кн.1 / Ч. Диккенс. – </a:t>
            </a:r>
            <a:r>
              <a:rPr lang="en-US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[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б. м. : б. и.</a:t>
            </a:r>
            <a:r>
              <a:rPr lang="en-US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]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1957.</a:t>
            </a:r>
          </a:p>
          <a:p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5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.  Диккенс, Ч. Крошка Доррит : в 2-х кн. : Кн.2 / Ч. Диккенс. – </a:t>
            </a:r>
            <a:r>
              <a:rPr lang="en-US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[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б. м. : б. и.</a:t>
            </a:r>
            <a:r>
              <a:rPr lang="en-US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]</a:t>
            </a:r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,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1957.</a:t>
            </a:r>
          </a:p>
          <a:p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6.  </a:t>
            </a:r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 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Диккенс, Ч. Лавка древностей ; Рождественская песнь в прозе ; Тайна Эдвина Друда : романы / Ч. Диккенс. –  Санкт – Петербург : Кристалл, 1999. – 1007 с. : ил.</a:t>
            </a:r>
          </a:p>
          <a:p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7.   Диккенс , Ч. Оливер Твист / Ч. Диккенс. - </a:t>
            </a:r>
            <a:r>
              <a:rPr lang="en-US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[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б. м. : б. и.</a:t>
            </a:r>
            <a:r>
              <a:rPr lang="en-US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],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2004.</a:t>
            </a:r>
          </a:p>
          <a:p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8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.  Диккенс, Ч. Посмертные записки… /Ч. Диккенс. – </a:t>
            </a:r>
            <a:r>
              <a:rPr lang="en-US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[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б. м. : б. и.</a:t>
            </a:r>
            <a:r>
              <a:rPr lang="en-US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]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1984.</a:t>
            </a:r>
          </a:p>
          <a:p>
            <a:pPr marL="457200" indent="-457200">
              <a:buAutoNum type="arabicPeriod" startAt="9"/>
            </a:pP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Диккенс</a:t>
            </a:r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, Чарльз. 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Приключения Оливера Твиста </a:t>
            </a:r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; Рождественские повести / Ч. Диккенс. - Москва : </a:t>
            </a:r>
            <a:r>
              <a:rPr lang="ru-RU" sz="20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Эксмо</a:t>
            </a:r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, 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 2006.  </a:t>
            </a:r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- 638 с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10.   </a:t>
            </a:r>
            <a:r>
              <a:rPr lang="ru-RU" sz="20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Тугушева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М. П. Чарльз </a:t>
            </a:r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Диккенс : очерк жизни и творчества / М. П. </a:t>
            </a:r>
            <a:r>
              <a:rPr lang="ru-RU" sz="20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Тугушева</a:t>
            </a:r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. - Москва : Дет. лит., 1979. - 207 с. : 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ил.</a:t>
            </a:r>
          </a:p>
          <a:p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11.   Уилсон, </a:t>
            </a:r>
            <a:r>
              <a:rPr lang="ru-RU" sz="20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Энгус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. Мир Чарльза Диккенса / Э. Уилсон. – Москва : Прогресс, 1975. – 319 с. : ил. </a:t>
            </a:r>
          </a:p>
          <a:p>
            <a:pPr marL="457200" indent="-457200">
              <a:buAutoNum type="arabicPeriod" startAt="12"/>
            </a:pP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Урнов, Михаил Васильевич. Неподражаемый. Чарльз Диккенс – издатель и редактор / М. В. Урнов. – </a:t>
            </a:r>
          </a:p>
          <a:p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      Москва :  Книга, 1990. – 284 с. 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838200" y="3753406"/>
            <a:ext cx="18473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48000" y="2345563"/>
            <a:ext cx="6096000" cy="3440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048000" y="2806554"/>
            <a:ext cx="6096000" cy="3558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378162" y="3651181"/>
            <a:ext cx="6096000" cy="12119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Arial CYR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Arial CYR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Arial CYR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529636" y="4888231"/>
            <a:ext cx="6096000" cy="3440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378162" y="4955770"/>
            <a:ext cx="6096000" cy="3440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3239" y="61293"/>
            <a:ext cx="44855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b="1" dirty="0">
                <a:solidFill>
                  <a:srgbClr val="CC6449"/>
                </a:solidFill>
                <a:latin typeface="Monotype Corsiva" panose="03010101010201010101" pitchFamily="66" charset="0"/>
              </a:rPr>
              <a:t>Список литературы</a:t>
            </a:r>
          </a:p>
        </p:txBody>
      </p:sp>
    </p:spTree>
    <p:extLst>
      <p:ext uri="{BB962C8B-B14F-4D97-AF65-F5344CB8AC3E}">
        <p14:creationId xmlns:p14="http://schemas.microsoft.com/office/powerpoint/2010/main" val="423997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Объект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15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4957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60810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48215" y="32227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04693" y="3423424"/>
            <a:ext cx="156117" cy="2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04693" y="333421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85678" y="282946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83081" y="187340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43926" y="8950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009" y="2684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-5752064" y="-473230"/>
            <a:ext cx="914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14501" y="619497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0256" y="9634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103120" y="248031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873757" y="248031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34" y="1449060"/>
            <a:ext cx="11187602" cy="3600000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pPr indent="-342900">
              <a:buAutoNum type="arabicPeriod"/>
            </a:pPr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Богатырева, Н. Писатель шекспировского дарования / Н. Богатырева // Читаем вместе. – 2012. - № 3. – С. 28.</a:t>
            </a:r>
          </a:p>
          <a:p>
            <a:pPr indent="-342900">
              <a:buAutoNum type="arabicPeriod"/>
            </a:pPr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Герасимова, Юлия. Эпоха Чарльза Диккенса / Ю. Герасимова // Эскиз. – 2017. - № 1. – С. 20-23 :  ил.</a:t>
            </a:r>
          </a:p>
          <a:p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3.   Громова, Наталья. Жить с Диккенсом / Н. Громова // Знамя. - 2021. - № 6. - С. 116 - 140.</a:t>
            </a:r>
          </a:p>
          <a:p>
            <a:pPr indent="-342900">
              <a:buAutoNum type="arabicPeriod" startAt="4"/>
            </a:pPr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Ефимова, М. Чарльз Диккенс в Америке / М. Ефимова // Иностранная литература. – 2012. 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– </a:t>
            </a:r>
          </a:p>
          <a:p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   № </a:t>
            </a:r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4. – С. 254-259. </a:t>
            </a:r>
          </a:p>
          <a:p>
            <a:pPr marL="457200" indent="-457200">
              <a:buAutoNum type="arabicPeriod" startAt="5"/>
            </a:pP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Диккенс</a:t>
            </a:r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, Чарльз. Современная наука поимки воров : очерк / Ч. Диккенс  ; перевод и вступительная статья  </a:t>
            </a:r>
            <a:endParaRPr lang="ru-RU" sz="2000" dirty="0" smtClean="0">
              <a:solidFill>
                <a:srgbClr val="104847"/>
              </a:solidFill>
              <a:latin typeface="Monotype Corsiva" panose="03010101010201010101" pitchFamily="66" charset="0"/>
            </a:endParaRPr>
          </a:p>
          <a:p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    А</a:t>
            </a:r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. </a:t>
            </a:r>
            <a:r>
              <a:rPr lang="ru-RU" sz="20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Ливергант</a:t>
            </a:r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//  </a:t>
            </a:r>
            <a:r>
              <a:rPr lang="ru-RU" sz="2000" dirty="0">
                <a:solidFill>
                  <a:srgbClr val="104847"/>
                </a:solidFill>
                <a:latin typeface="Monotype Corsiva" panose="03010101010201010101" pitchFamily="66" charset="0"/>
              </a:rPr>
              <a:t>Иностранная литература. - 2011. - N 3. - С. 94-104</a:t>
            </a:r>
            <a:r>
              <a:rPr lang="ru-RU" sz="20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.</a:t>
            </a:r>
          </a:p>
          <a:p>
            <a:endParaRPr lang="ru-RU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marL="342900" indent="-342900">
              <a:buAutoNum type="arabicPeriod"/>
            </a:pPr>
            <a:endParaRPr lang="ru-RU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marL="342900" indent="-342900">
              <a:buAutoNum type="arabicPeriod"/>
            </a:pPr>
            <a:endParaRPr lang="ru-RU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endParaRPr lang="ru-RU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838200" y="3753406"/>
            <a:ext cx="18473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48000" y="2345563"/>
            <a:ext cx="6096000" cy="3440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048000" y="2806554"/>
            <a:ext cx="6096000" cy="3558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378162" y="3651181"/>
            <a:ext cx="6096000" cy="12119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Arial CYR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Arial CYR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Arial CYR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529636" y="4888231"/>
            <a:ext cx="6096000" cy="3440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378162" y="4955770"/>
            <a:ext cx="6096000" cy="3440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94987" y="262493"/>
            <a:ext cx="75742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>
                <a:solidFill>
                  <a:srgbClr val="CC6449"/>
                </a:solidFill>
                <a:latin typeface="Monotype Corsiva" panose="03010101010201010101" pitchFamily="66" charset="0"/>
              </a:rPr>
              <a:t>Список периодических изданий</a:t>
            </a:r>
          </a:p>
        </p:txBody>
      </p:sp>
    </p:spTree>
    <p:extLst>
      <p:ext uri="{BB962C8B-B14F-4D97-AF65-F5344CB8AC3E}">
        <p14:creationId xmlns:p14="http://schemas.microsoft.com/office/powerpoint/2010/main" val="71477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Объект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15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4957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60810" y="26447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48215" y="322270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04693" y="3423424"/>
            <a:ext cx="156117" cy="2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04693" y="333421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85678" y="282946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83081" y="187340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43926" y="8950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009" y="2684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-5752064" y="-473230"/>
            <a:ext cx="914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14501" y="619497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0256" y="9634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103120" y="248031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873757" y="248031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838200" y="3753406"/>
            <a:ext cx="18473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48000" y="2345563"/>
            <a:ext cx="6096000" cy="3440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048000" y="2806554"/>
            <a:ext cx="6096000" cy="3558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378162" y="3651181"/>
            <a:ext cx="6096000" cy="12119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Arial CYR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Arial CYR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Arial CYR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529636" y="4888231"/>
            <a:ext cx="6096000" cy="3440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378162" y="4955770"/>
            <a:ext cx="6096000" cy="3440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8934" y="122055"/>
            <a:ext cx="10740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CC6449"/>
                </a:solidFill>
                <a:latin typeface="Monotype Corsiva" panose="03010101010201010101" pitchFamily="66" charset="0"/>
              </a:rPr>
              <a:t>МУК «Тульская библиотечная система»</a:t>
            </a:r>
          </a:p>
          <a:p>
            <a:pPr lvl="0" algn="ctr"/>
            <a:r>
              <a:rPr lang="ru-RU" sz="3600" b="1" dirty="0" smtClean="0">
                <a:solidFill>
                  <a:srgbClr val="CC6449"/>
                </a:solidFill>
                <a:latin typeface="Monotype Corsiva" panose="03010101010201010101" pitchFamily="66" charset="0"/>
              </a:rPr>
              <a:t>Центральная городская библиотека им. Л.Н. Толстого»</a:t>
            </a:r>
            <a:endParaRPr lang="ru-RU" sz="3600" b="1" dirty="0">
              <a:solidFill>
                <a:srgbClr val="CC6449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2494" y="1952680"/>
            <a:ext cx="8387012" cy="3779758"/>
          </a:xfrm>
          <a:prstGeom prst="roundRect">
            <a:avLst/>
          </a:prstGeom>
          <a:solidFill>
            <a:srgbClr val="F7EAD7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Подбор материала, монтаж, дизайн:</a:t>
            </a:r>
          </a:p>
          <a:p>
            <a:pPr algn="ctr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Библиотекарь читального зала ЦГБ им. Л.Н. Толстого</a:t>
            </a:r>
          </a:p>
          <a:p>
            <a:pPr algn="ctr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С.Н. Зайцева</a:t>
            </a:r>
          </a:p>
          <a:p>
            <a:pPr algn="ctr"/>
            <a:endParaRPr lang="ru-RU" sz="2400" dirty="0">
              <a:solidFill>
                <a:srgbClr val="104847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400" dirty="0" smtClean="0">
              <a:solidFill>
                <a:srgbClr val="104847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Библиографическое описание рекомендуемой литературы:</a:t>
            </a:r>
          </a:p>
          <a:p>
            <a:pPr algn="ctr"/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Заведующая отделом справочно-информационных услуг МУК ТБС</a:t>
            </a:r>
          </a:p>
          <a:p>
            <a:pPr algn="ctr"/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О.В. Михайлина</a:t>
            </a:r>
          </a:p>
          <a:p>
            <a:pPr algn="ctr"/>
            <a:endParaRPr lang="ru-RU" sz="2400" dirty="0">
              <a:solidFill>
                <a:srgbClr val="104847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7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1565"/>
          </a:xfrm>
        </p:spPr>
      </p:pic>
      <p:sp>
        <p:nvSpPr>
          <p:cNvPr id="2" name="Скругленный прямоугольник 1"/>
          <p:cNvSpPr/>
          <p:nvPr/>
        </p:nvSpPr>
        <p:spPr>
          <a:xfrm>
            <a:off x="496620" y="769428"/>
            <a:ext cx="7796920" cy="5005626"/>
          </a:xfrm>
          <a:prstGeom prst="roundRect">
            <a:avLst/>
          </a:prstGeom>
          <a:solidFill>
            <a:srgbClr val="F7EAD7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Чарльз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Джон </a:t>
            </a:r>
            <a:r>
              <a:rPr lang="ru-RU" sz="24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Хаффем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Диккенс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–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английский писатель, романист  и очеркист, 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которого сейчас знают все  и не знает никто.</a:t>
            </a:r>
          </a:p>
          <a:p>
            <a:pPr algn="just"/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 Имя на слуху, а книг не читали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зато смотрели диснеевские мультики про дядюшку </a:t>
            </a:r>
            <a:r>
              <a:rPr lang="ru-RU" sz="24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Скруджа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не подозревая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что Диккенс писал вовсе не об утках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. </a:t>
            </a:r>
            <a:endParaRPr lang="ru-RU" sz="2400" dirty="0">
              <a:solidFill>
                <a:srgbClr val="104847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Самый популярный англоязычный писатель при жизни, он и в наше время имеет репутацию классика мировой литературы, одного из крупнейших прозаиков  </a:t>
            </a:r>
            <a:r>
              <a:rPr lang="en-US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XIX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века.</a:t>
            </a:r>
          </a:p>
          <a:p>
            <a:pPr algn="just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Творчество Диккенса относят к вершинам реализма, но в его романах отразились и сентиментальное, и сказочное начало.</a:t>
            </a:r>
            <a:endParaRPr lang="ru-RU" sz="2400" dirty="0">
              <a:solidFill>
                <a:srgbClr val="104847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0253" y="769428"/>
            <a:ext cx="3192647" cy="4500827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27092" y="5270255"/>
            <a:ext cx="24468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B0F0"/>
              </a:solidFill>
            </a:endParaRPr>
          </a:p>
          <a:p>
            <a:endParaRPr lang="ru-RU" dirty="0" smtClean="0">
              <a:solidFill>
                <a:srgbClr val="00B0F0"/>
              </a:solidFill>
            </a:endParaRPr>
          </a:p>
          <a:p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65"/>
            <a:ext cx="12192000" cy="6861565"/>
          </a:xfrm>
        </p:spPr>
      </p:pic>
      <p:sp>
        <p:nvSpPr>
          <p:cNvPr id="8" name="TextBox 7"/>
          <p:cNvSpPr txBox="1"/>
          <p:nvPr/>
        </p:nvSpPr>
        <p:spPr>
          <a:xfrm>
            <a:off x="2482233" y="115217"/>
            <a:ext cx="6558993" cy="6552000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В начале 1840-х годов Диккенс сформулировал свое </a:t>
            </a:r>
            <a:r>
              <a:rPr lang="en-US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credo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: </a:t>
            </a:r>
          </a:p>
          <a:p>
            <a:pPr algn="just"/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«Я верю и намерен внушить людям веру в то,</a:t>
            </a:r>
          </a:p>
          <a:p>
            <a:pPr algn="just"/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что на свете существует прекрасное ;  верю, невзирая на полное вырождение общества, нуждами которого пренебрегают и состояние которого на первый взгляд, не охарактеризуешь иначе чем страшной и внушающей ужас </a:t>
            </a:r>
            <a:r>
              <a:rPr lang="ru-RU" sz="2300" dirty="0" err="1" smtClean="0">
                <a:solidFill>
                  <a:srgbClr val="104847"/>
                </a:solidFill>
                <a:latin typeface="Monotype Corsiva" panose="03010101010201010101" pitchFamily="66" charset="0"/>
              </a:rPr>
              <a:t>перефразой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Писания : «Сказал Господь : Да будет свет, и не было ничего». Эта вера в прекрасное, несмотря на «полное вырождение общества» питала проповеднический энтузиазм английского автора.</a:t>
            </a:r>
          </a:p>
          <a:p>
            <a:pPr algn="just"/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Писатель верил в идеалы Нового Завета, верил, что Добро, Красота и Правда – скрытые пружины жизни.</a:t>
            </a:r>
          </a:p>
          <a:p>
            <a:pPr algn="just"/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Чарльз Диккенс верил в идею классового мира и гармонии.</a:t>
            </a:r>
          </a:p>
          <a:p>
            <a:pPr algn="ctr"/>
            <a:endParaRPr lang="ru-RU" sz="2300" dirty="0" smtClean="0">
              <a:solidFill>
                <a:srgbClr val="104847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053" y="1027906"/>
            <a:ext cx="3426947" cy="4283684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" name="Группа 2"/>
          <p:cNvGrpSpPr/>
          <p:nvPr/>
        </p:nvGrpSpPr>
        <p:grpSpPr>
          <a:xfrm>
            <a:off x="358779" y="2425700"/>
            <a:ext cx="2315148" cy="4518516"/>
            <a:chOff x="358779" y="2425700"/>
            <a:chExt cx="2315148" cy="451851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276" y="2425700"/>
              <a:ext cx="1518366" cy="2294726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358779" y="4912891"/>
              <a:ext cx="2315148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104847"/>
                  </a:solidFill>
                </a:rPr>
                <a:t>Читать онлайн:</a:t>
              </a:r>
            </a:p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hlinkClick r:id="rId5"/>
                </a:rPr>
                <a:t>http://</a:t>
              </a: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  <a:hlinkClick r:id="rId5"/>
                </a:rPr>
                <a:t>17v-euro-lit.niv.ru/17v-euro-lit/mihalskaya-anikin-angliya/charles-dickens.htm</a:t>
              </a:r>
              <a:endParaRPr lang="ru-RU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endParaRPr lang="ru-RU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30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12"/>
            <a:ext cx="12192000" cy="6861565"/>
          </a:xfrm>
        </p:spPr>
      </p:pic>
      <p:sp>
        <p:nvSpPr>
          <p:cNvPr id="3" name="TextBox 2"/>
          <p:cNvSpPr txBox="1"/>
          <p:nvPr/>
        </p:nvSpPr>
        <p:spPr>
          <a:xfrm>
            <a:off x="2503518" y="1208221"/>
            <a:ext cx="6675473" cy="5508000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Чарльз 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Диккенс родился 7 февраля 1812 года</a:t>
            </a:r>
          </a:p>
          <a:p>
            <a:pPr lvl="0"/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 в пригороде Портсмута – </a:t>
            </a:r>
            <a:r>
              <a:rPr lang="ru-RU" sz="23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Лэндпорте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. Он был вторым ребенком из восьми детей Джона Диккенса и Элизабет, урожденной  </a:t>
            </a:r>
            <a:r>
              <a:rPr lang="ru-RU" sz="23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Барроу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. </a:t>
            </a:r>
            <a:r>
              <a:rPr lang="ru-RU" sz="2300" dirty="0" smtClean="0">
                <a:latin typeface="Monotype Corsiva" panose="03010101010201010101" pitchFamily="66" charset="0"/>
              </a:rPr>
              <a:t> 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Его отец был довольно состоятельным 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чиновником, и при этом человеком 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весьма легкомысленным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 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но веселым и 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добродушным. Своих детей 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и , в частности, своего любимого Чарли 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мистер 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Диккенс 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окружил 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заботой и лаской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. Маленький 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Чарлз унаследовал от отца богатое 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воображение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, 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легкость 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слова, по-видимому, 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присоединив 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к этому некоторую жизненную серьезность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, 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унаследованную от матери, на плечи которой падали все 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житейские заботы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 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по </a:t>
            </a:r>
            <a:r>
              <a:rPr lang="ru-RU" sz="2300" dirty="0">
                <a:solidFill>
                  <a:srgbClr val="104847"/>
                </a:solidFill>
                <a:latin typeface="Monotype Corsiva" panose="03010101010201010101" pitchFamily="66" charset="0"/>
              </a:rPr>
              <a:t>сохранению благосостояния семьи</a:t>
            </a:r>
            <a:r>
              <a:rPr lang="ru-RU" sz="23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en-US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</a:t>
            </a:r>
            <a:endParaRPr lang="ru-RU" sz="2400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4619" y="1479510"/>
            <a:ext cx="3108635" cy="4422855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53" y="149682"/>
            <a:ext cx="2344239" cy="2729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600363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4144" y="93836"/>
            <a:ext cx="64684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24A2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Жизнь </a:t>
            </a:r>
            <a:r>
              <a:rPr lang="ru-RU" sz="6000" b="1" dirty="0">
                <a:solidFill>
                  <a:srgbClr val="24A2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 контрасте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518745" y="3150175"/>
            <a:ext cx="2149040" cy="3977793"/>
            <a:chOff x="518745" y="3150175"/>
            <a:chExt cx="2149040" cy="397779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018" y="3150175"/>
              <a:ext cx="1380820" cy="22093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518745" y="5465975"/>
              <a:ext cx="2149040" cy="1661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b="1" dirty="0">
                  <a:solidFill>
                    <a:srgbClr val="104847"/>
                  </a:solidFill>
                </a:rPr>
                <a:t>Читать онлайн:</a:t>
              </a:r>
            </a:p>
            <a:p>
              <a:r>
                <a:rPr lang="en-US" sz="2000" dirty="0" smtClean="0">
                  <a:solidFill>
                    <a:schemeClr val="accent5">
                      <a:lumMod val="75000"/>
                    </a:schemeClr>
                  </a:solidFill>
                  <a:hlinkClick r:id="rId6"/>
                </a:rPr>
                <a:t>http</a:t>
              </a:r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  <a:hlinkClick r:id="rId6"/>
                </a:rPr>
                <a:t>://</a:t>
              </a:r>
              <a:r>
                <a:rPr lang="en-US" sz="2000" dirty="0" smtClean="0">
                  <a:solidFill>
                    <a:schemeClr val="accent5">
                      <a:lumMod val="75000"/>
                    </a:schemeClr>
                  </a:solidFill>
                  <a:hlinkClick r:id="rId6"/>
                </a:rPr>
                <a:t>az.lib.ru/a/annenskaja_a_n/text_0020.shtml</a:t>
              </a:r>
              <a:endParaRPr lang="ru-RU" sz="2000" dirty="0" smtClean="0">
                <a:solidFill>
                  <a:schemeClr val="accent5">
                    <a:lumMod val="75000"/>
                  </a:schemeClr>
                </a:solidFill>
              </a:endParaRPr>
            </a:p>
            <a:p>
              <a:endParaRPr lang="ru-RU" sz="240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00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prism isContent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65"/>
            <a:ext cx="12192000" cy="686156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06" y="365125"/>
            <a:ext cx="2119474" cy="18298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Группа 10"/>
          <p:cNvGrpSpPr/>
          <p:nvPr/>
        </p:nvGrpSpPr>
        <p:grpSpPr>
          <a:xfrm>
            <a:off x="466158" y="2867185"/>
            <a:ext cx="2147803" cy="3871282"/>
            <a:chOff x="409716" y="2937704"/>
            <a:chExt cx="2147803" cy="387128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364" y="2937704"/>
              <a:ext cx="1698890" cy="25514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Прямоугольник 1"/>
            <p:cNvSpPr/>
            <p:nvPr/>
          </p:nvSpPr>
          <p:spPr>
            <a:xfrm>
              <a:off x="409716" y="5608657"/>
              <a:ext cx="214780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104847"/>
                  </a:solidFill>
                </a:rPr>
                <a:t>Читать онлайн:</a:t>
              </a:r>
            </a:p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  <a:hlinkClick r:id="rId5"/>
                </a:rPr>
                <a:t>https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hlinkClick r:id="rId5"/>
                </a:rPr>
                <a:t>://royallib.com/book/chertanov_maksim/dikkens.html</a:t>
              </a:r>
              <a:endParaRPr lang="ru-RU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940645" y="236361"/>
            <a:ext cx="8152137" cy="6343882"/>
            <a:chOff x="2940645" y="236361"/>
            <a:chExt cx="8152137" cy="6343882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957673" y="236361"/>
              <a:ext cx="7740000" cy="1328023"/>
            </a:xfrm>
            <a:prstGeom prst="roundRect">
              <a:avLst/>
            </a:prstGeom>
            <a:solidFill>
              <a:srgbClr val="F7EAD7"/>
            </a:solidFill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rgbClr val="104847"/>
                  </a:solidFill>
                  <a:latin typeface="Monotype Corsiva" panose="03010101010201010101" pitchFamily="66" charset="0"/>
                </a:rPr>
                <a:t>Маленький Диккенс был артистичным,  способным </a:t>
              </a:r>
              <a:endPara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endParaRPr>
            </a:p>
            <a:p>
              <a:r>
                <a:rPr lang="ru-RU" sz="2400" dirty="0" smtClean="0">
                  <a:solidFill>
                    <a:srgbClr val="104847"/>
                  </a:solidFill>
                  <a:latin typeface="Monotype Corsiva" panose="03010101010201010101" pitchFamily="66" charset="0"/>
                </a:rPr>
                <a:t>мальчиком</a:t>
              </a:r>
              <a:r>
                <a:rPr lang="ru-RU" sz="2400" dirty="0">
                  <a:solidFill>
                    <a:srgbClr val="104847"/>
                  </a:solidFill>
                  <a:latin typeface="Monotype Corsiva" panose="03010101010201010101" pitchFamily="66" charset="0"/>
                </a:rPr>
                <a:t>, прекрасно рассказывал сценки. </a:t>
              </a:r>
              <a:endPara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endParaRPr>
            </a:p>
            <a:p>
              <a:r>
                <a:rPr lang="ru-RU" sz="2400" dirty="0" smtClean="0">
                  <a:solidFill>
                    <a:srgbClr val="104847"/>
                  </a:solidFill>
                  <a:latin typeface="Monotype Corsiva" panose="03010101010201010101" pitchFamily="66" charset="0"/>
                </a:rPr>
                <a:t>Родители </a:t>
              </a:r>
              <a:r>
                <a:rPr lang="ru-RU" sz="2400" dirty="0">
                  <a:solidFill>
                    <a:srgbClr val="104847"/>
                  </a:solidFill>
                  <a:latin typeface="Monotype Corsiva" panose="03010101010201010101" pitchFamily="66" charset="0"/>
                </a:rPr>
                <a:t>поощряли настолько, </a:t>
              </a:r>
              <a:endParaRPr lang="ru-RU" dirty="0">
                <a:solidFill>
                  <a:srgbClr val="104847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93232" y="1413059"/>
              <a:ext cx="4023482" cy="4401205"/>
            </a:xfrm>
            <a:prstGeom prst="rect">
              <a:avLst/>
            </a:prstGeom>
            <a:solidFill>
              <a:srgbClr val="F7EAD7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dirty="0" smtClean="0">
                  <a:solidFill>
                    <a:srgbClr val="104847"/>
                  </a:solidFill>
                  <a:latin typeface="Monotype Corsiva" panose="03010101010201010101" pitchFamily="66" charset="0"/>
                </a:rPr>
                <a:t>что Диккенс превратился в маленького актера, преисполненного самовлюбленности и тщеславия. </a:t>
              </a:r>
            </a:p>
            <a:p>
              <a:pPr algn="just"/>
              <a:r>
                <a:rPr lang="ru-RU" sz="2400" dirty="0" smtClean="0">
                  <a:solidFill>
                    <a:srgbClr val="104847"/>
                  </a:solidFill>
                  <a:latin typeface="Monotype Corsiva" panose="03010101010201010101" pitchFamily="66" charset="0"/>
                </a:rPr>
                <a:t>Вскоре семья Диккенса была разорена и была вынуждена сводить концы с концами. Отец был брошен на долгие годы  в долговую тюрьму, матери пришлось бороться с нищетой.</a:t>
              </a:r>
            </a:p>
            <a:p>
              <a:pPr algn="ctr"/>
              <a:endParaRPr lang="ru-RU" sz="2000" dirty="0" smtClean="0">
                <a:solidFill>
                  <a:srgbClr val="104847"/>
                </a:solidFill>
                <a:latin typeface="Monotype Corsiva" panose="03010101010201010101" pitchFamily="66" charset="0"/>
              </a:endParaRPr>
            </a:p>
            <a:p>
              <a:endParaRPr lang="ru-RU" sz="2000" dirty="0">
                <a:solidFill>
                  <a:srgbClr val="00B0F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2940645" y="5104243"/>
              <a:ext cx="8152137" cy="1476000"/>
            </a:xfrm>
            <a:prstGeom prst="roundRect">
              <a:avLst/>
            </a:prstGeom>
            <a:solidFill>
              <a:srgbClr val="F7EAD7"/>
            </a:solidFill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2400" dirty="0">
                  <a:solidFill>
                    <a:srgbClr val="104847"/>
                  </a:solidFill>
                  <a:latin typeface="Monotype Corsiva" panose="03010101010201010101" pitchFamily="66" charset="0"/>
                </a:rPr>
                <a:t>Изнеженный, хрупкий здоровьем, полный фантазии и </a:t>
              </a:r>
              <a:endPara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endParaRPr>
            </a:p>
            <a:p>
              <a:pPr lvl="0" algn="just"/>
              <a:r>
                <a:rPr lang="ru-RU" sz="2400" dirty="0" smtClean="0">
                  <a:solidFill>
                    <a:srgbClr val="104847"/>
                  </a:solidFill>
                  <a:latin typeface="Monotype Corsiva" panose="03010101010201010101" pitchFamily="66" charset="0"/>
                </a:rPr>
                <a:t>влюбленный  в </a:t>
              </a:r>
              <a:r>
                <a:rPr lang="ru-RU" sz="2400" dirty="0">
                  <a:solidFill>
                    <a:srgbClr val="104847"/>
                  </a:solidFill>
                  <a:latin typeface="Monotype Corsiva" panose="03010101010201010101" pitchFamily="66" charset="0"/>
                </a:rPr>
                <a:t>себя мальчик попал на фабрику по производству ваксы. Где ему пришлось находиться </a:t>
              </a:r>
              <a:r>
                <a:rPr lang="ru-RU" sz="2400" dirty="0" smtClean="0">
                  <a:solidFill>
                    <a:srgbClr val="104847"/>
                  </a:solidFill>
                  <a:latin typeface="Monotype Corsiva" panose="03010101010201010101" pitchFamily="66" charset="0"/>
                </a:rPr>
                <a:t>в  </a:t>
              </a:r>
              <a:r>
                <a:rPr lang="ru-RU" sz="2400" dirty="0">
                  <a:solidFill>
                    <a:srgbClr val="104847"/>
                  </a:solidFill>
                  <a:latin typeface="Monotype Corsiva" panose="03010101010201010101" pitchFamily="66" charset="0"/>
                </a:rPr>
                <a:t>тяжелых условиях.</a:t>
              </a:r>
            </a:p>
            <a:p>
              <a:pPr lvl="0" algn="just"/>
              <a:r>
                <a:rPr lang="en-US" sz="2400" dirty="0">
                  <a:solidFill>
                    <a:srgbClr val="104847"/>
                  </a:solidFill>
                  <a:latin typeface="Monotype Corsiva" panose="03010101010201010101" pitchFamily="66" charset="0"/>
                </a:rPr>
                <a:t> </a:t>
              </a:r>
              <a:endParaRPr lang="ru-RU" sz="2400" dirty="0">
                <a:solidFill>
                  <a:srgbClr val="104847"/>
                </a:solidFill>
                <a:latin typeface="Monotype Corsiva" panose="03010101010201010101" pitchFamily="66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08" y="1204716"/>
            <a:ext cx="5378658" cy="3899527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386513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47"/>
            <a:ext cx="12192000" cy="6861565"/>
          </a:xfrm>
        </p:spPr>
      </p:pic>
      <p:sp>
        <p:nvSpPr>
          <p:cNvPr id="5" name="TextBox 4"/>
          <p:cNvSpPr txBox="1"/>
          <p:nvPr/>
        </p:nvSpPr>
        <p:spPr>
          <a:xfrm>
            <a:off x="1352282" y="6825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394199" y="195702"/>
            <a:ext cx="4403881" cy="6407944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Он не любил об этом рассказывать, однако здесь со дна нужды, Диккенс почерпнул свою горячую любовь к обиженным и нуждающимся,</a:t>
            </a:r>
          </a:p>
          <a:p>
            <a:pPr algn="just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свое понимание их страданий, понимание жестокости,  с которыми они сталкиваются, глубокое знание жизни нищеты и таких ужасающих учреждений, как тогдашние школы для бедных детей и приюты как  эксплуатация детского труда</a:t>
            </a:r>
          </a:p>
          <a:p>
            <a:pPr algn="just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на фабриках, как долговые тюрьмы, где он посещал</a:t>
            </a:r>
          </a:p>
          <a:p>
            <a:pPr algn="just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своего отца и т.п.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036" y="260299"/>
            <a:ext cx="4988532" cy="34388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764" y="4095398"/>
            <a:ext cx="2175515" cy="1717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9525943" y="4803648"/>
            <a:ext cx="2450528" cy="17999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86042" y="2047666"/>
            <a:ext cx="2198815" cy="4226209"/>
            <a:chOff x="170029" y="573430"/>
            <a:chExt cx="2198815" cy="422620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712" y="573430"/>
              <a:ext cx="1818810" cy="23664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170029" y="2983757"/>
              <a:ext cx="2198815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104847"/>
                  </a:solidFill>
                </a:rPr>
                <a:t>Читать онлайн:</a:t>
              </a:r>
            </a:p>
            <a:p>
              <a:pPr lvl="0" algn="ctr"/>
              <a:r>
                <a:rPr lang="en-GB" dirty="0" smtClean="0">
                  <a:solidFill>
                    <a:srgbClr val="0070C0"/>
                  </a:solidFill>
                  <a:hlinkClick r:id="rId7"/>
                </a:rPr>
                <a:t>http</a:t>
              </a:r>
              <a:r>
                <a:rPr lang="en-GB" dirty="0">
                  <a:solidFill>
                    <a:srgbClr val="0070C0"/>
                  </a:solidFill>
                  <a:hlinkClick r:id="rId7"/>
                </a:rPr>
                <a:t>://</a:t>
              </a:r>
              <a:r>
                <a:rPr lang="en-GB" dirty="0" smtClean="0">
                  <a:solidFill>
                    <a:srgbClr val="0070C0"/>
                  </a:solidFill>
                  <a:hlinkClick r:id="rId7"/>
                </a:rPr>
                <a:t>charles-dickens.ru/books/item/f00/s00/z0000008/index.shtml</a:t>
              </a:r>
              <a:endParaRPr lang="ru-RU" dirty="0" smtClean="0">
                <a:solidFill>
                  <a:srgbClr val="0070C0"/>
                </a:solidFill>
              </a:endParaRPr>
            </a:p>
            <a:p>
              <a:pPr lvl="0" algn="ctr"/>
              <a:endParaRPr lang="ru-RU" sz="20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75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prism isContent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1565"/>
          </a:xfrm>
        </p:spPr>
      </p:pic>
      <p:sp>
        <p:nvSpPr>
          <p:cNvPr id="5" name="TextBox 4"/>
          <p:cNvSpPr txBox="1"/>
          <p:nvPr/>
        </p:nvSpPr>
        <p:spPr>
          <a:xfrm>
            <a:off x="1352282" y="6825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681212" y="365125"/>
            <a:ext cx="2777226" cy="4140000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1836 году Диккенс сделал предложение Кэтрин Томсон Хогарт,  которая была дочерью его товарища. В итоге они поженились,</a:t>
            </a:r>
          </a:p>
          <a:p>
            <a:pPr algn="just"/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</a:rPr>
              <a:t> и в скором времени у них родилось 10 детей.</a:t>
            </a:r>
            <a:endParaRPr lang="ru-RU" sz="2000" dirty="0" smtClean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20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endParaRPr lang="ru-RU" sz="2000" dirty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94" b="-1522"/>
          <a:stretch/>
        </p:blipFill>
        <p:spPr>
          <a:xfrm>
            <a:off x="298664" y="148619"/>
            <a:ext cx="2290472" cy="3260667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37" y="668411"/>
            <a:ext cx="3355784" cy="4730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417" y="148619"/>
            <a:ext cx="2579394" cy="3303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64" y="4396090"/>
            <a:ext cx="3628872" cy="230211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226200" y="5398854"/>
            <a:ext cx="3491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104847"/>
                </a:solidFill>
              </a:rPr>
              <a:t>Читать онлайн:</a:t>
            </a:r>
          </a:p>
          <a:p>
            <a:pPr lvl="0"/>
            <a:r>
              <a:rPr lang="en-GB" dirty="0">
                <a:solidFill>
                  <a:srgbClr val="104847"/>
                </a:solidFill>
                <a:hlinkClick r:id="rId7"/>
              </a:rPr>
              <a:t>http://az.lib.ru/a/abramowich_n_j/text_1910_dikkens_oldorfo.shtml</a:t>
            </a:r>
            <a:endParaRPr lang="ru-RU" dirty="0">
              <a:solidFill>
                <a:srgbClr val="104847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77278" y="5689708"/>
            <a:ext cx="33217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Чарльз Диккенс со своими </a:t>
            </a:r>
          </a:p>
          <a:p>
            <a:r>
              <a:rPr lang="ru-RU" sz="2400" dirty="0" err="1">
                <a:solidFill>
                  <a:srgbClr val="104847"/>
                </a:solidFill>
                <a:latin typeface="Monotype Corsiva" panose="03010101010201010101" pitchFamily="66" charset="0"/>
              </a:rPr>
              <a:t>дочерьми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</a:rPr>
              <a:t> Мэри и Кэтрин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508889" y="3637266"/>
            <a:ext cx="30460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«Семья </a:t>
            </a:r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- это те люди,</a:t>
            </a:r>
          </a:p>
          <a:p>
            <a:pPr algn="just"/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за которых мы пролили</a:t>
            </a:r>
          </a:p>
          <a:p>
            <a:pPr algn="just"/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бы нашу </a:t>
            </a:r>
            <a:r>
              <a:rPr lang="ru-RU" sz="24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кровь». </a:t>
            </a:r>
          </a:p>
          <a:p>
            <a:pPr algn="just"/>
            <a:r>
              <a:rPr lang="ru-RU" sz="2400" b="1" dirty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CC6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     (Ч. Диккенс)</a:t>
            </a:r>
            <a:endParaRPr lang="ru-RU" sz="2400" b="1" dirty="0">
              <a:solidFill>
                <a:srgbClr val="CC64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45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65"/>
            <a:ext cx="12192000" cy="6861565"/>
          </a:xfrm>
        </p:spPr>
      </p:pic>
      <p:sp>
        <p:nvSpPr>
          <p:cNvPr id="5" name="TextBox 4"/>
          <p:cNvSpPr txBox="1"/>
          <p:nvPr/>
        </p:nvSpPr>
        <p:spPr>
          <a:xfrm>
            <a:off x="6397106" y="529235"/>
            <a:ext cx="5050807" cy="1764000"/>
          </a:xfrm>
          <a:prstGeom prst="roundRect">
            <a:avLst/>
          </a:prstGeom>
          <a:solidFill>
            <a:srgbClr val="F7EAD7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В 1830 году работа в газете  «Утренние хроники». Диккенса сразу заметила публика,  отныне и до конца жизни он занимается литературой.</a:t>
            </a:r>
          </a:p>
          <a:p>
            <a:endParaRPr lang="ru-RU" sz="2000" dirty="0">
              <a:latin typeface="Monotype Corsiva" panose="03010101010201010101" pitchFamily="66" charset="0"/>
              <a:cs typeface="Kartika" panose="02020503030404060203" pitchFamily="18" charset="0"/>
            </a:endParaRPr>
          </a:p>
          <a:p>
            <a:endParaRPr lang="ru-RU" sz="2000" dirty="0" smtClean="0">
              <a:latin typeface="Monotype Corsiva" panose="03010101010201010101" pitchFamily="66" charset="0"/>
              <a:cs typeface="Kartika" panose="02020503030404060203" pitchFamily="18" charset="0"/>
            </a:endParaRPr>
          </a:p>
          <a:p>
            <a:endParaRPr lang="ru-RU" sz="2000" dirty="0" smtClean="0">
              <a:latin typeface="Monotype Corsiva" panose="03010101010201010101" pitchFamily="66" charset="0"/>
              <a:cs typeface="Kartika" panose="020205030304040602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20" y="4212675"/>
            <a:ext cx="1459916" cy="236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3330946" y="3661518"/>
            <a:ext cx="6245164" cy="2088000"/>
          </a:xfrm>
          <a:prstGeom prst="roundRect">
            <a:avLst/>
          </a:prstGeom>
          <a:solidFill>
            <a:srgbClr val="F7EAD7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В 1836 году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напечатаны и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опубликованы 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«Очерки </a:t>
            </a:r>
            <a:r>
              <a:rPr lang="ru-RU" sz="2400" dirty="0" err="1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Боза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» - первые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психологические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литературные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зарисовки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Диккенса, портреты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лондонцев, выходили они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в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газетном </a:t>
            </a:r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варианте ,принося </a:t>
            </a:r>
            <a:r>
              <a:rPr lang="ru-RU" sz="2400" dirty="0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славу </a:t>
            </a:r>
            <a:endParaRPr lang="ru-RU" sz="2400" dirty="0" smtClean="0">
              <a:solidFill>
                <a:srgbClr val="104847"/>
              </a:solidFill>
              <a:latin typeface="Monotype Corsiva" panose="03010101010201010101" pitchFamily="66" charset="0"/>
              <a:cs typeface="Kartika" panose="02020503030404060203" pitchFamily="18" charset="0"/>
            </a:endParaRPr>
          </a:p>
          <a:p>
            <a:r>
              <a:rPr lang="ru-RU" sz="2400" dirty="0" smtClean="0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молодому автору.</a:t>
            </a:r>
          </a:p>
          <a:p>
            <a:r>
              <a:rPr lang="en-US" sz="2400" dirty="0" smtClean="0">
                <a:solidFill>
                  <a:srgbClr val="104847"/>
                </a:solidFill>
                <a:latin typeface="Monotype Corsiva" panose="03010101010201010101" pitchFamily="66" charset="0"/>
                <a:cs typeface="Kartika" panose="02020503030404060203" pitchFamily="18" charset="0"/>
              </a:rPr>
              <a:t> </a:t>
            </a:r>
            <a:endParaRPr lang="ru-RU" dirty="0">
              <a:solidFill>
                <a:srgbClr val="104847"/>
              </a:solidFill>
              <a:latin typeface="Monotype Corsiva" panose="03010101010201010101" pitchFamily="66" charset="0"/>
              <a:cs typeface="Kartika" panose="020205030304040602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flipV="1">
            <a:off x="3765298" y="3613665"/>
            <a:ext cx="3399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9632212" y="2549783"/>
            <a:ext cx="2542436" cy="4472327"/>
            <a:chOff x="9626217" y="2570439"/>
            <a:chExt cx="2542436" cy="4472327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3440" y="2570439"/>
              <a:ext cx="1824385" cy="25538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9626217" y="5288440"/>
              <a:ext cx="254243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104847"/>
                  </a:solidFill>
                </a:rPr>
                <a:t>Читать онлайн:</a:t>
              </a:r>
            </a:p>
            <a:p>
              <a:r>
                <a:rPr lang="en-GB" dirty="0" smtClean="0">
                  <a:hlinkClick r:id="rId5"/>
                </a:rPr>
                <a:t>https</a:t>
              </a:r>
              <a:r>
                <a:rPr lang="en-GB" dirty="0">
                  <a:hlinkClick r:id="rId5"/>
                </a:rPr>
                <a:t>://imwerden.de/pdf/urnov_mikhail_nepodrazhaemy_dikkens_1990__</a:t>
              </a:r>
              <a:r>
                <a:rPr lang="en-GB" dirty="0" smtClean="0">
                  <a:hlinkClick r:id="rId5"/>
                </a:rPr>
                <a:t>ocr.pdf</a:t>
              </a:r>
              <a:endParaRPr lang="ru-RU" dirty="0" smtClean="0"/>
            </a:p>
            <a:p>
              <a:endParaRPr lang="ru-RU" dirty="0"/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67" y="168148"/>
            <a:ext cx="6205325" cy="3493369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1054" y="3701429"/>
            <a:ext cx="1298136" cy="18910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5513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6046</TotalTime>
  <Words>2306</Words>
  <Application>Microsoft Office PowerPoint</Application>
  <PresentationFormat>Широкоэкранный</PresentationFormat>
  <Paragraphs>270</Paragraphs>
  <Slides>26</Slides>
  <Notes>2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Arial CYR</vt:lpstr>
      <vt:lpstr>Calibri</vt:lpstr>
      <vt:lpstr>Calibri Light</vt:lpstr>
      <vt:lpstr>Kartika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Мир героев Диккенса</vt:lpstr>
      <vt:lpstr>Презентация PowerPoint</vt:lpstr>
      <vt:lpstr>Презентация PowerPoint</vt:lpstr>
      <vt:lpstr>Мир героев Диккенса</vt:lpstr>
      <vt:lpstr>Мир героев Диккенса</vt:lpstr>
      <vt:lpstr>Мир героев Диккенса</vt:lpstr>
      <vt:lpstr>Мир героев Диккенса</vt:lpstr>
      <vt:lpstr>Мир героев Диккенса</vt:lpstr>
      <vt:lpstr>Мир героев Диккенса</vt:lpstr>
      <vt:lpstr>Мир героев Диккенса</vt:lpstr>
      <vt:lpstr>Мир героев Диккенса</vt:lpstr>
      <vt:lpstr>Мир героев Диккенса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ЮзерМО</dc:creator>
  <cp:lastModifiedBy>МУК ТБС</cp:lastModifiedBy>
  <cp:revision>474</cp:revision>
  <dcterms:created xsi:type="dcterms:W3CDTF">2021-12-30T12:54:38Z</dcterms:created>
  <dcterms:modified xsi:type="dcterms:W3CDTF">2022-02-09T10:22:10Z</dcterms:modified>
</cp:coreProperties>
</file>